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36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4" r:id="rId19"/>
    <p:sldId id="323" r:id="rId20"/>
    <p:sldId id="305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74" r:id="rId29"/>
    <p:sldId id="275" r:id="rId30"/>
    <p:sldId id="276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7" r:id="rId40"/>
    <p:sldId id="278" r:id="rId41"/>
    <p:sldId id="279" r:id="rId42"/>
    <p:sldId id="280" r:id="rId43"/>
    <p:sldId id="282" r:id="rId44"/>
    <p:sldId id="281" r:id="rId45"/>
    <p:sldId id="283" r:id="rId46"/>
    <p:sldId id="284" r:id="rId47"/>
    <p:sldId id="285" r:id="rId48"/>
    <p:sldId id="286" r:id="rId49"/>
    <p:sldId id="287" r:id="rId50"/>
    <p:sldId id="28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26"/>
    <p:restoredTop sz="94627"/>
  </p:normalViewPr>
  <p:slideViewPr>
    <p:cSldViewPr snapToGrid="0" snapToObjects="1">
      <p:cViewPr varScale="1">
        <p:scale>
          <a:sx n="89" d="100"/>
          <a:sy n="89" d="100"/>
        </p:scale>
        <p:origin x="1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 AMAR" userId="c1720d63-2acc-4633-aa0b-51ca7356e534" providerId="ADAL" clId="{43190AD5-2D1C-D140-B51E-C6BB39867EE8}"/>
    <pc:docChg chg="modMainMaster">
      <pc:chgData name="ANWAR AMAR" userId="c1720d63-2acc-4633-aa0b-51ca7356e534" providerId="ADAL" clId="{43190AD5-2D1C-D140-B51E-C6BB39867EE8}" dt="2022-03-04T05:19:16.077" v="21" actId="20577"/>
      <pc:docMkLst>
        <pc:docMk/>
      </pc:docMkLst>
      <pc:sldMasterChg chg="modSldLayout">
        <pc:chgData name="ANWAR AMAR" userId="c1720d63-2acc-4633-aa0b-51ca7356e534" providerId="ADAL" clId="{43190AD5-2D1C-D140-B51E-C6BB39867EE8}" dt="2022-03-04T05:19:16.077" v="21" actId="20577"/>
        <pc:sldMasterMkLst>
          <pc:docMk/>
          <pc:sldMasterMk cId="1322258436" sldId="2147483648"/>
        </pc:sldMasterMkLst>
        <pc:sldLayoutChg chg="addSp modSp mod">
          <pc:chgData name="ANWAR AMAR" userId="c1720d63-2acc-4633-aa0b-51ca7356e534" providerId="ADAL" clId="{43190AD5-2D1C-D140-B51E-C6BB39867EE8}" dt="2022-03-04T05:19:16.077" v="21" actId="20577"/>
          <pc:sldLayoutMkLst>
            <pc:docMk/>
            <pc:sldMasterMk cId="1322258436" sldId="2147483648"/>
            <pc:sldLayoutMk cId="2581255604" sldId="2147483650"/>
          </pc:sldLayoutMkLst>
          <pc:spChg chg="add mod">
            <ac:chgData name="ANWAR AMAR" userId="c1720d63-2acc-4633-aa0b-51ca7356e534" providerId="ADAL" clId="{43190AD5-2D1C-D140-B51E-C6BB39867EE8}" dt="2022-03-04T05:19:16.077" v="21" actId="20577"/>
            <ac:spMkLst>
              <pc:docMk/>
              <pc:sldMasterMk cId="1322258436" sldId="2147483648"/>
              <pc:sldLayoutMk cId="2581255604" sldId="2147483650"/>
              <ac:spMk id="5" creationId="{C98EB505-BE55-B749-B312-AE59CBDAB477}"/>
            </ac:spMkLst>
          </pc:spChg>
        </pc:sldLayoutChg>
      </pc:sldMasterChg>
    </pc:docChg>
  </pc:docChgLst>
  <pc:docChgLst>
    <pc:chgData name="AMAR ANWAR" userId="c1720d63-2acc-4633-aa0b-51ca7356e534" providerId="ADAL" clId="{379DF310-C1BC-8C4D-915E-3FFEAD09820A}"/>
    <pc:docChg chg="addSld modSld">
      <pc:chgData name="AMAR ANWAR" userId="c1720d63-2acc-4633-aa0b-51ca7356e534" providerId="ADAL" clId="{379DF310-C1BC-8C4D-915E-3FFEAD09820A}" dt="2023-02-07T07:03:26.757" v="1"/>
      <pc:docMkLst>
        <pc:docMk/>
      </pc:docMkLst>
      <pc:sldChg chg="add">
        <pc:chgData name="AMAR ANWAR" userId="c1720d63-2acc-4633-aa0b-51ca7356e534" providerId="ADAL" clId="{379DF310-C1BC-8C4D-915E-3FFEAD09820A}" dt="2023-02-07T07:01:37.453" v="0"/>
        <pc:sldMkLst>
          <pc:docMk/>
          <pc:sldMk cId="1166163216" sldId="337"/>
        </pc:sldMkLst>
      </pc:sldChg>
      <pc:sldChg chg="add">
        <pc:chgData name="AMAR ANWAR" userId="c1720d63-2acc-4633-aa0b-51ca7356e534" providerId="ADAL" clId="{379DF310-C1BC-8C4D-915E-3FFEAD09820A}" dt="2023-02-07T07:03:26.757" v="1"/>
        <pc:sldMkLst>
          <pc:docMk/>
          <pc:sldMk cId="3503969035" sldId="338"/>
        </pc:sldMkLst>
      </pc:sldChg>
    </pc:docChg>
  </pc:docChgLst>
  <pc:docChgLst>
    <pc:chgData name="ANWAR AMAR" userId="c1720d63-2acc-4633-aa0b-51ca7356e534" providerId="ADAL" clId="{F9711F21-2ACF-3E41-A7C5-82BAE31DF1CB}"/>
    <pc:docChg chg="custSel addSld modSld">
      <pc:chgData name="ANWAR AMAR" userId="c1720d63-2acc-4633-aa0b-51ca7356e534" providerId="ADAL" clId="{F9711F21-2ACF-3E41-A7C5-82BAE31DF1CB}" dt="2021-08-13T12:48:43.821" v="112" actId="20577"/>
      <pc:docMkLst>
        <pc:docMk/>
      </pc:docMkLst>
      <pc:sldChg chg="modSp">
        <pc:chgData name="ANWAR AMAR" userId="c1720d63-2acc-4633-aa0b-51ca7356e534" providerId="ADAL" clId="{F9711F21-2ACF-3E41-A7C5-82BAE31DF1CB}" dt="2021-08-13T12:43:50.716" v="110" actId="20578"/>
        <pc:sldMkLst>
          <pc:docMk/>
          <pc:sldMk cId="755370037" sldId="320"/>
        </pc:sldMkLst>
        <pc:spChg chg="mod">
          <ac:chgData name="ANWAR AMAR" userId="c1720d63-2acc-4633-aa0b-51ca7356e534" providerId="ADAL" clId="{F9711F21-2ACF-3E41-A7C5-82BAE31DF1CB}" dt="2021-08-13T12:43:50.716" v="110" actId="20578"/>
          <ac:spMkLst>
            <pc:docMk/>
            <pc:sldMk cId="755370037" sldId="320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F9711F21-2ACF-3E41-A7C5-82BAE31DF1CB}" dt="2021-08-13T12:48:43.821" v="112" actId="20577"/>
        <pc:sldMkLst>
          <pc:docMk/>
          <pc:sldMk cId="4167025656" sldId="333"/>
        </pc:sldMkLst>
        <pc:spChg chg="mod">
          <ac:chgData name="ANWAR AMAR" userId="c1720d63-2acc-4633-aa0b-51ca7356e534" providerId="ADAL" clId="{F9711F21-2ACF-3E41-A7C5-82BAE31DF1CB}" dt="2021-08-13T12:48:43.821" v="112" actId="20577"/>
          <ac:spMkLst>
            <pc:docMk/>
            <pc:sldMk cId="4167025656" sldId="333"/>
            <ac:spMk id="3" creationId="{00000000-0000-0000-0000-000000000000}"/>
          </ac:spMkLst>
        </pc:spChg>
      </pc:sldChg>
      <pc:sldChg chg="modSp new mod">
        <pc:chgData name="ANWAR AMAR" userId="c1720d63-2acc-4633-aa0b-51ca7356e534" providerId="ADAL" clId="{F9711F21-2ACF-3E41-A7C5-82BAE31DF1CB}" dt="2021-01-15T11:55:40.415" v="109" actId="207"/>
        <pc:sldMkLst>
          <pc:docMk/>
          <pc:sldMk cId="1181061780" sldId="336"/>
        </pc:sldMkLst>
        <pc:spChg chg="mod">
          <ac:chgData name="ANWAR AMAR" userId="c1720d63-2acc-4633-aa0b-51ca7356e534" providerId="ADAL" clId="{F9711F21-2ACF-3E41-A7C5-82BAE31DF1CB}" dt="2021-01-15T11:55:06.226" v="6" actId="20577"/>
          <ac:spMkLst>
            <pc:docMk/>
            <pc:sldMk cId="1181061780" sldId="336"/>
            <ac:spMk id="2" creationId="{54178D5E-AE50-4148-965B-7A9F8FEA6DE6}"/>
          </ac:spMkLst>
        </pc:spChg>
        <pc:spChg chg="mod">
          <ac:chgData name="ANWAR AMAR" userId="c1720d63-2acc-4633-aa0b-51ca7356e534" providerId="ADAL" clId="{F9711F21-2ACF-3E41-A7C5-82BAE31DF1CB}" dt="2021-01-15T11:55:40.415" v="109" actId="207"/>
          <ac:spMkLst>
            <pc:docMk/>
            <pc:sldMk cId="1181061780" sldId="336"/>
            <ac:spMk id="3" creationId="{BBBBBF65-4DE9-7B45-997C-F227C3BF4B3D}"/>
          </ac:spMkLst>
        </pc:spChg>
      </pc:sldChg>
    </pc:docChg>
  </pc:docChgLst>
  <pc:docChgLst>
    <pc:chgData name="ANWAR AMAR" userId="c1720d63-2acc-4633-aa0b-51ca7356e534" providerId="ADAL" clId="{3954C6DD-17E2-8A41-9D70-4586DCBF50DE}"/>
    <pc:docChg chg="modSld">
      <pc:chgData name="ANWAR AMAR" userId="c1720d63-2acc-4633-aa0b-51ca7356e534" providerId="ADAL" clId="{3954C6DD-17E2-8A41-9D70-4586DCBF50DE}" dt="2022-10-24T07:19:07.321" v="29" actId="20577"/>
      <pc:docMkLst>
        <pc:docMk/>
      </pc:docMkLst>
      <pc:sldChg chg="modSp mod">
        <pc:chgData name="ANWAR AMAR" userId="c1720d63-2acc-4633-aa0b-51ca7356e534" providerId="ADAL" clId="{3954C6DD-17E2-8A41-9D70-4586DCBF50DE}" dt="2022-10-24T07:19:07.321" v="29" actId="20577"/>
        <pc:sldMkLst>
          <pc:docMk/>
          <pc:sldMk cId="3598409814" sldId="263"/>
        </pc:sldMkLst>
        <pc:spChg chg="mod">
          <ac:chgData name="ANWAR AMAR" userId="c1720d63-2acc-4633-aa0b-51ca7356e534" providerId="ADAL" clId="{3954C6DD-17E2-8A41-9D70-4586DCBF50DE}" dt="2022-10-24T07:19:07.321" v="29" actId="20577"/>
          <ac:spMkLst>
            <pc:docMk/>
            <pc:sldMk cId="3598409814" sldId="263"/>
            <ac:spMk id="3" creationId="{B7AF7AF7-AE44-234C-868C-0FC8422B4C0F}"/>
          </ac:spMkLst>
        </pc:spChg>
      </pc:sldChg>
      <pc:sldChg chg="modSp mod">
        <pc:chgData name="ANWAR AMAR" userId="c1720d63-2acc-4633-aa0b-51ca7356e534" providerId="ADAL" clId="{3954C6DD-17E2-8A41-9D70-4586DCBF50DE}" dt="2022-10-20T08:47:20.284" v="16" actId="1076"/>
        <pc:sldMkLst>
          <pc:docMk/>
          <pc:sldMk cId="3794495791" sldId="276"/>
        </pc:sldMkLst>
        <pc:spChg chg="mod">
          <ac:chgData name="ANWAR AMAR" userId="c1720d63-2acc-4633-aa0b-51ca7356e534" providerId="ADAL" clId="{3954C6DD-17E2-8A41-9D70-4586DCBF50DE}" dt="2022-10-20T08:47:12.020" v="12" actId="1076"/>
          <ac:spMkLst>
            <pc:docMk/>
            <pc:sldMk cId="3794495791" sldId="276"/>
            <ac:spMk id="3" creationId="{B3C3CA00-32A2-454E-9050-64DF58D1C772}"/>
          </ac:spMkLst>
        </pc:spChg>
        <pc:spChg chg="mod">
          <ac:chgData name="ANWAR AMAR" userId="c1720d63-2acc-4633-aa0b-51ca7356e534" providerId="ADAL" clId="{3954C6DD-17E2-8A41-9D70-4586DCBF50DE}" dt="2022-10-20T08:47:20.284" v="16" actId="1076"/>
          <ac:spMkLst>
            <pc:docMk/>
            <pc:sldMk cId="3794495791" sldId="276"/>
            <ac:spMk id="9" creationId="{18074CAC-1A7D-2646-9026-46715BBA7B3A}"/>
          </ac:spMkLst>
        </pc:spChg>
        <pc:graphicFrameChg chg="modGraphic">
          <ac:chgData name="ANWAR AMAR" userId="c1720d63-2acc-4633-aa0b-51ca7356e534" providerId="ADAL" clId="{3954C6DD-17E2-8A41-9D70-4586DCBF50DE}" dt="2022-10-20T08:47:16.579" v="15" actId="20577"/>
          <ac:graphicFrameMkLst>
            <pc:docMk/>
            <pc:sldMk cId="3794495791" sldId="276"/>
            <ac:graphicFrameMk id="8" creationId="{795596E3-0ABC-764C-AF7E-223D9E148302}"/>
          </ac:graphicFrameMkLst>
        </pc:graphicFrameChg>
      </pc:sldChg>
      <pc:sldChg chg="modSp mod">
        <pc:chgData name="ANWAR AMAR" userId="c1720d63-2acc-4633-aa0b-51ca7356e534" providerId="ADAL" clId="{3954C6DD-17E2-8A41-9D70-4586DCBF50DE}" dt="2022-10-14T02:12:28.033" v="4" actId="20577"/>
        <pc:sldMkLst>
          <pc:docMk/>
          <pc:sldMk cId="533324527" sldId="291"/>
        </pc:sldMkLst>
        <pc:spChg chg="mod">
          <ac:chgData name="ANWAR AMAR" userId="c1720d63-2acc-4633-aa0b-51ca7356e534" providerId="ADAL" clId="{3954C6DD-17E2-8A41-9D70-4586DCBF50DE}" dt="2022-10-14T02:12:28.033" v="4" actId="20577"/>
          <ac:spMkLst>
            <pc:docMk/>
            <pc:sldMk cId="533324527" sldId="291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3954C6DD-17E2-8A41-9D70-4586DCBF50DE}" dt="2022-10-14T02:12:38.129" v="8" actId="20577"/>
        <pc:sldMkLst>
          <pc:docMk/>
          <pc:sldMk cId="3189447347" sldId="295"/>
        </pc:sldMkLst>
        <pc:spChg chg="mod">
          <ac:chgData name="ANWAR AMAR" userId="c1720d63-2acc-4633-aa0b-51ca7356e534" providerId="ADAL" clId="{3954C6DD-17E2-8A41-9D70-4586DCBF50DE}" dt="2022-10-14T02:12:38.129" v="8" actId="20577"/>
          <ac:spMkLst>
            <pc:docMk/>
            <pc:sldMk cId="3189447347" sldId="295"/>
            <ac:spMk id="3" creationId="{00000000-0000-0000-0000-000000000000}"/>
          </ac:spMkLst>
        </pc:spChg>
      </pc:sldChg>
    </pc:docChg>
  </pc:docChgLst>
  <pc:docChgLst>
    <pc:chgData name="AMAR ANWAR" userId="c1720d63-2acc-4633-aa0b-51ca7356e534" providerId="ADAL" clId="{C6A9F49C-62DD-5E43-8BF4-847CFB5ADC3E}"/>
    <pc:docChg chg="custSel addSld modSld">
      <pc:chgData name="AMAR ANWAR" userId="c1720d63-2acc-4633-aa0b-51ca7356e534" providerId="ADAL" clId="{C6A9F49C-62DD-5E43-8BF4-847CFB5ADC3E}" dt="2023-03-14T00:41:32.425" v="8" actId="931"/>
      <pc:docMkLst>
        <pc:docMk/>
      </pc:docMkLst>
      <pc:sldChg chg="addSp delSp modSp new mod">
        <pc:chgData name="AMAR ANWAR" userId="c1720d63-2acc-4633-aa0b-51ca7356e534" providerId="ADAL" clId="{C6A9F49C-62DD-5E43-8BF4-847CFB5ADC3E}" dt="2023-03-14T00:41:32.425" v="8" actId="931"/>
        <pc:sldMkLst>
          <pc:docMk/>
          <pc:sldMk cId="3360354548" sldId="339"/>
        </pc:sldMkLst>
        <pc:spChg chg="del">
          <ac:chgData name="AMAR ANWAR" userId="c1720d63-2acc-4633-aa0b-51ca7356e534" providerId="ADAL" clId="{C6A9F49C-62DD-5E43-8BF4-847CFB5ADC3E}" dt="2023-03-14T00:41:21.566" v="1" actId="931"/>
          <ac:spMkLst>
            <pc:docMk/>
            <pc:sldMk cId="3360354548" sldId="339"/>
            <ac:spMk id="2" creationId="{2DE4FA5C-0E72-DF44-ACD8-2FB5DB6F491E}"/>
          </ac:spMkLst>
        </pc:spChg>
        <pc:spChg chg="del">
          <ac:chgData name="AMAR ANWAR" userId="c1720d63-2acc-4633-aa0b-51ca7356e534" providerId="ADAL" clId="{C6A9F49C-62DD-5E43-8BF4-847CFB5ADC3E}" dt="2023-03-14T00:41:21.587" v="2" actId="931"/>
          <ac:spMkLst>
            <pc:docMk/>
            <pc:sldMk cId="3360354548" sldId="339"/>
            <ac:spMk id="3" creationId="{614E99E2-2F59-672E-3A64-E9218D993383}"/>
          </ac:spMkLst>
        </pc:spChg>
        <pc:spChg chg="add del mod">
          <ac:chgData name="AMAR ANWAR" userId="c1720d63-2acc-4633-aa0b-51ca7356e534" providerId="ADAL" clId="{C6A9F49C-62DD-5E43-8BF4-847CFB5ADC3E}" dt="2023-03-14T00:41:32.425" v="8" actId="931"/>
          <ac:spMkLst>
            <pc:docMk/>
            <pc:sldMk cId="3360354548" sldId="339"/>
            <ac:spMk id="9" creationId="{B61AC3A6-DC54-ACE4-C02C-BDB57A5DA0ED}"/>
          </ac:spMkLst>
        </pc:spChg>
        <pc:picChg chg="add mod">
          <ac:chgData name="AMAR ANWAR" userId="c1720d63-2acc-4633-aa0b-51ca7356e534" providerId="ADAL" clId="{C6A9F49C-62DD-5E43-8BF4-847CFB5ADC3E}" dt="2023-03-14T00:41:23.996" v="6" actId="962"/>
          <ac:picMkLst>
            <pc:docMk/>
            <pc:sldMk cId="3360354548" sldId="339"/>
            <ac:picMk id="5" creationId="{4602B39E-ADC3-943C-7EFD-66F8B3D38D22}"/>
          </ac:picMkLst>
        </pc:picChg>
        <pc:picChg chg="add del mod">
          <ac:chgData name="AMAR ANWAR" userId="c1720d63-2acc-4633-aa0b-51ca7356e534" providerId="ADAL" clId="{C6A9F49C-62DD-5E43-8BF4-847CFB5ADC3E}" dt="2023-03-14T00:41:25.604" v="7" actId="478"/>
          <ac:picMkLst>
            <pc:docMk/>
            <pc:sldMk cId="3360354548" sldId="339"/>
            <ac:picMk id="7" creationId="{DCB96EEF-0043-1995-7677-2AB493EBC42C}"/>
          </ac:picMkLst>
        </pc:picChg>
        <pc:picChg chg="add mod">
          <ac:chgData name="AMAR ANWAR" userId="c1720d63-2acc-4633-aa0b-51ca7356e534" providerId="ADAL" clId="{C6A9F49C-62DD-5E43-8BF4-847CFB5ADC3E}" dt="2023-03-14T00:41:32.425" v="8" actId="931"/>
          <ac:picMkLst>
            <pc:docMk/>
            <pc:sldMk cId="3360354548" sldId="339"/>
            <ac:picMk id="11" creationId="{3CA73EA3-9523-6B90-84DE-88DE659E9FC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E4CF-F1BF-484F-9C68-0F6D3913C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C505A-A234-0A40-AE5F-775782A6B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164D-F18C-6048-9621-34B5A7EE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A285F-7FFE-EE48-BE68-88BA2AC3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1D31-981C-454B-B7C2-884F2138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6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3F7C-7DE6-844C-9E43-2A08351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CFD3D-AA84-B34C-BAFC-D2296C680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DFD8-AD8C-594C-A178-1805BC49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DF099-636D-AB46-AEED-6F7AAA4D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FD0C3-D81B-9247-A48E-8E1FCBCC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66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BC998-05F5-BA4E-B75B-3F2709537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723E5-FB99-824E-8A49-60305BCA0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E7DB-B3C4-264E-8AC2-D56EF796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F746F-7A31-BB46-B0C1-4DF81515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B6501-C611-834E-B0B2-9C6B0DD5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47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0F88-8A58-4BF0-1FDC-A9E0BEBEBD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889-32FE-A07B-FBC3-BB8BFF6A3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EE9DE-AF8C-CB94-25B7-48A2241E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417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8" presetClass="entr" presetSubtype="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427D58-9C75-724F-88BD-1B40D084793D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FB3E3-F12B-074A-90CF-EF9D2ADD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975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7D79-FA46-CC4C-A724-19FA170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7540"/>
            <a:ext cx="12192000" cy="6360459"/>
          </a:xfrm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EB505-BE55-B749-B312-AE59CBDAB477}"/>
              </a:ext>
            </a:extLst>
          </p:cNvPr>
          <p:cNvSpPr txBox="1"/>
          <p:nvPr userDrawn="1"/>
        </p:nvSpPr>
        <p:spPr>
          <a:xfrm>
            <a:off x="10273553" y="0"/>
            <a:ext cx="191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0478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1.2 </a:t>
            </a:r>
            <a:r>
              <a:rPr lang="en-GB" sz="1050">
                <a:solidFill>
                  <a:schemeClr val="bg1"/>
                </a:solidFill>
              </a:rPr>
              <a:t>Text Sound Images</a:t>
            </a:r>
            <a:endParaRPr lang="en-GB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73E4-D593-7843-AC40-69853D26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DF023-3296-424E-B741-FB3AD3131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709FC-B743-AC4E-8F64-360F56F6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8A34D-DA91-924E-BA16-28D53BD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FB091-71E2-7444-A97A-C78AF94C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49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CD4-95DC-684B-BB80-01848855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0AAA-D12B-A44E-B8E8-F366E2CF4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45955-00FF-D641-84D9-C8E6B33AF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57556-25BD-034C-BDBC-35E13521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9302D-DC3D-2749-8431-81734FE2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16098-890D-2B4A-9A40-5E21A2FA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17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7356-06F3-7F45-9B86-476866D3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1EF48-0863-2148-8FAF-DD049892E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3115E-264B-BF48-ABB4-29CC30F27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92C83-0E00-2749-9793-FE444C02B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85170-FF79-674C-B47B-2B145C2A5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7C8815-0F84-E84E-A1B3-FD12262A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952D0-5945-6E4D-A182-1BBA4DE9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63509-249D-1947-BFDD-3A9FF65B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22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B6EB-1618-8E4E-AEAA-60F4295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3AE1F-DA88-C64F-910B-98AE09E8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36C4D-CBFB-184D-AD12-203A7947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6898C-2F6F-084C-8970-332055C8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31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F80EE-0642-8046-B5B8-3883BED4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C7BE1-6A6A-E648-8F03-B9D65BF5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FFF7C-9942-1E44-A3D5-5479B4E0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70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E4C2-9792-DE45-AB9B-4DBDD3CE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03D-5ACE-904F-9852-6466AA98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249A6-9CBD-1A4F-B926-85650837C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BB191-C723-F840-B398-58583A54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34272-F05F-8342-87BC-53F71C15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B9EA1-9F5E-7B43-97C5-F368319D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951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EA93-BE0D-7E42-B7DF-FA682649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C28356-9195-FA43-90ED-4056C6A93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0321-5DC0-BB4E-BA02-862DF5DA0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F1AB1-E7FF-4544-8BC1-91954C1F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0EF55-B826-594E-A67A-9CBF6B17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B5B9D-EDD4-A248-ABA0-CF2F4388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98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CB3E8-8E5A-7543-8E61-13C5B4E0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38511-772F-DD47-9FDB-B90C05B4E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8ABF0-225D-F245-9512-21B339D33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BB20F-92A8-834D-B2DF-08B3D6C3F03F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87070-4AFE-674A-A238-16E2F2679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0AD93-7EE9-5A47-A31F-2988CFBA6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62552-ECAB-FA48-9DE3-ED7EE95314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25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8C21-924B-7142-9E9C-D0E10400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1.2 </a:t>
            </a:r>
            <a:r>
              <a:rPr lang="en-US" b="1" dirty="0"/>
              <a:t>Text, sound and images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97CD-9760-C244-A15F-98D6C11319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and why a computer represents • text and the use of character sets, including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 is converted to binary to be processed by a computer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American standard code for information interchange (ASCII) and Unicode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Unicode allows for a greater range of characters and symbols than ASCII, including different languages and emojis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Unicode requires more bits per character than ASCII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and why a computer represents • sound, including the effects of the sample rate</a:t>
            </a:r>
            <a:br>
              <a:rPr lang="en-US" dirty="0"/>
            </a:br>
            <a:r>
              <a:rPr lang="en-US" dirty="0"/>
              <a:t>and sample resolution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sound wave is sampled for sound to be converted to binary, which is processed by a computer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sample rate is the number of samples taken in a second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sample resolution is the number of bits per sample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accuracy of the recording and the file size increases as the sample rate and resolution increase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and why a computer represents an image, including the effects of the resolution and colour depth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image is a series of pixels that are converted to binary, which is processed by a computer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resolution is the number of pixels in the image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colour depth is the number of bits used to represent each colour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file size and quality of the image increases as the resolution and colour depth increase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6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lied....(kind of...)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Standard ASCII code does have 128 characters (printing and system combined) - 2</a:t>
            </a:r>
            <a:r>
              <a:rPr lang="en-US" baseline="30000" dirty="0"/>
              <a:t>6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But there is also Extended ASCII.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Extended ASCII has 2</a:t>
            </a:r>
            <a:r>
              <a:rPr lang="en-US" baseline="30000" dirty="0"/>
              <a:t>7</a:t>
            </a:r>
            <a:r>
              <a:rPr lang="en-US" dirty="0"/>
              <a:t> - 256 characters (including 0)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Extended ASCII allows for extra characters, symbols and support for other languages!!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4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Extended ASCII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5076" r="50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4909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1. What language does a computer understand?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2. What does the abbreviation ASCII stand for?</a:t>
            </a:r>
          </a:p>
          <a:p>
            <a:endParaRPr lang="en-US" dirty="0"/>
          </a:p>
          <a:p>
            <a:r>
              <a:rPr lang="en-US" dirty="0"/>
              <a:t>3. How many bits does standard ASCII use?</a:t>
            </a:r>
          </a:p>
          <a:p>
            <a:endParaRPr lang="en-US" dirty="0"/>
          </a:p>
          <a:p>
            <a:r>
              <a:rPr lang="en-US" dirty="0"/>
              <a:t>4. How many characters does this mean standard ASCII has?</a:t>
            </a:r>
          </a:p>
          <a:p>
            <a:endParaRPr lang="en-US" dirty="0"/>
          </a:p>
          <a:p>
            <a:r>
              <a:rPr lang="en-US" dirty="0"/>
              <a:t>5. Standard ASCII is broken up into two sections - what are these?</a:t>
            </a:r>
          </a:p>
          <a:p>
            <a:endParaRPr lang="en-US" dirty="0"/>
          </a:p>
          <a:p>
            <a:r>
              <a:rPr lang="en-US" dirty="0"/>
              <a:t>6. The first ???? codes in ASCII are system codes</a:t>
            </a:r>
          </a:p>
          <a:p>
            <a:endParaRPr lang="en-US" dirty="0"/>
          </a:p>
          <a:p>
            <a:r>
              <a:rPr lang="en-US" dirty="0"/>
              <a:t>7. Convert 97 into binary</a:t>
            </a:r>
          </a:p>
          <a:p>
            <a:endParaRPr lang="en-US" dirty="0"/>
          </a:p>
          <a:p>
            <a:r>
              <a:rPr lang="en-US" dirty="0"/>
              <a:t>8. Convert 01100001 into denary</a:t>
            </a:r>
          </a:p>
          <a:p>
            <a:endParaRPr lang="en-US" dirty="0"/>
          </a:p>
          <a:p>
            <a:r>
              <a:rPr lang="en-US" dirty="0"/>
              <a:t>9. How many bits does extended ASCII use?</a:t>
            </a:r>
          </a:p>
          <a:p>
            <a:endParaRPr lang="en-US" dirty="0"/>
          </a:p>
          <a:p>
            <a:r>
              <a:rPr lang="en-US" dirty="0"/>
              <a:t>10. How many characters does extended ASCII have?</a:t>
            </a:r>
          </a:p>
          <a:p>
            <a:endParaRPr lang="en-US" dirty="0"/>
          </a:p>
          <a:p>
            <a:r>
              <a:rPr lang="en-US" dirty="0"/>
              <a:t>11. What benefit does Extended ASCII allow for?</a:t>
            </a:r>
          </a:p>
        </p:txBody>
      </p:sp>
    </p:spTree>
    <p:extLst>
      <p:ext uri="{BB962C8B-B14F-4D97-AF65-F5344CB8AC3E}">
        <p14:creationId xmlns:p14="http://schemas.microsoft.com/office/powerpoint/2010/main" val="9836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think that Extended ASCII has enough characters for everything you need?</a:t>
            </a:r>
          </a:p>
          <a:p>
            <a:br>
              <a:rPr lang="en-US" dirty="0"/>
            </a:br>
            <a:r>
              <a:rPr lang="en-US" dirty="0"/>
              <a:t>Unicode</a:t>
            </a:r>
          </a:p>
          <a:p>
            <a:endParaRPr lang="en-US" dirty="0"/>
          </a:p>
          <a:p>
            <a:r>
              <a:rPr lang="en-US" dirty="0"/>
              <a:t>Unicode has a code for every character in many different languages. </a:t>
            </a:r>
          </a:p>
          <a:p>
            <a:endParaRPr lang="en-US" dirty="0"/>
          </a:p>
          <a:p>
            <a:r>
              <a:rPr lang="en-US" dirty="0"/>
              <a:t>Unicode doesn't tell you what the binary for a letter is, it just says A=65, or B=66 or Д = 414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4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192000" cy="6857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 ((</a:t>
            </a:r>
          </a:p>
          <a:p>
            <a:endParaRPr lang="en-US" dirty="0"/>
          </a:p>
          <a:p>
            <a:r>
              <a:rPr lang="en-US" dirty="0"/>
              <a:t>Lets take that letter Д at Unicode point 414. </a:t>
            </a:r>
          </a:p>
          <a:p>
            <a:r>
              <a:rPr lang="en-US" dirty="0"/>
              <a:t>In binary it will be: 00000000110011110 </a:t>
            </a:r>
          </a:p>
          <a:p>
            <a:endParaRPr lang="en-US" dirty="0"/>
          </a:p>
          <a:p>
            <a:r>
              <a:rPr lang="en-US" dirty="0"/>
              <a:t>That's a lot of 0's before you actually get to anything useful.</a:t>
            </a:r>
          </a:p>
          <a:p>
            <a:r>
              <a:rPr lang="en-US" dirty="0"/>
              <a:t>This takes up a lot of space.</a:t>
            </a:r>
          </a:p>
          <a:p>
            <a:r>
              <a:rPr lang="en-US" dirty="0"/>
              <a:t>Some computers, if they read 0000 0000 (eight zeros) they terminate the program</a:t>
            </a:r>
          </a:p>
          <a:p>
            <a:endParaRPr lang="en-US" dirty="0"/>
          </a:p>
          <a:p>
            <a:r>
              <a:rPr lang="en-US" dirty="0"/>
              <a:t>So something else was invented as part of Unicode </a:t>
            </a:r>
          </a:p>
          <a:p>
            <a:endParaRPr lang="en-US" dirty="0"/>
          </a:p>
          <a:p>
            <a:r>
              <a:rPr lang="en-US" dirty="0"/>
              <a:t>It's called Unicode Transformation Format or UTF</a:t>
            </a:r>
          </a:p>
          <a:p>
            <a:endParaRPr lang="en-US" dirty="0"/>
          </a:p>
          <a:p>
            <a:r>
              <a:rPr lang="en-US" dirty="0"/>
              <a:t>There have been many UTFs, UTF-2, UTF-8, UTF-16... the most common is UTF 8. </a:t>
            </a:r>
          </a:p>
        </p:txBody>
      </p:sp>
    </p:spTree>
    <p:extLst>
      <p:ext uri="{BB962C8B-B14F-4D97-AF65-F5344CB8AC3E}">
        <p14:creationId xmlns:p14="http://schemas.microsoft.com/office/powerpoint/2010/main" val="80346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192000" cy="6857999"/>
          </a:xfrm>
        </p:spPr>
        <p:txBody>
          <a:bodyPr>
            <a:normAutofit/>
          </a:bodyPr>
          <a:lstStyle/>
          <a:p>
            <a:r>
              <a:rPr lang="en-US" dirty="0"/>
              <a:t>Remember 0000000110011110 for the letter Д and it had all those extra 0s. </a:t>
            </a:r>
          </a:p>
          <a:p>
            <a:endParaRPr lang="en-US" dirty="0"/>
          </a:p>
          <a:p>
            <a:r>
              <a:rPr lang="en-US" dirty="0"/>
              <a:t>Well UTF-8 was designed like to avoid this.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you have something like the letter A, which can be written in ASCII then you start UTF-8 with the number 0 and then the rest of the code as normal ASCII.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A in UTF-8 =</a:t>
            </a:r>
          </a:p>
          <a:p>
            <a:r>
              <a:rPr lang="en-US" dirty="0"/>
              <a:t>01000001</a:t>
            </a:r>
          </a:p>
          <a:p>
            <a:r>
              <a:rPr lang="en-US" dirty="0"/>
              <a:t>UTF-8 ASCII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what about out letter Д with the binary of 0000000110011110</a:t>
            </a:r>
          </a:p>
        </p:txBody>
      </p:sp>
    </p:spTree>
    <p:extLst>
      <p:ext uri="{BB962C8B-B14F-4D97-AF65-F5344CB8AC3E}">
        <p14:creationId xmlns:p14="http://schemas.microsoft.com/office/powerpoint/2010/main" val="371204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2192000" cy="6857999"/>
          </a:xfrm>
        </p:spPr>
        <p:txBody>
          <a:bodyPr>
            <a:normAutofit fontScale="92500"/>
          </a:bodyPr>
          <a:lstStyle/>
          <a:p>
            <a:r>
              <a:rPr lang="en-US" dirty="0"/>
              <a:t>With UTF-8 if you need something that's in the ASCII table you start with 0. </a:t>
            </a:r>
          </a:p>
          <a:p>
            <a:endParaRPr lang="en-US" dirty="0"/>
          </a:p>
          <a:p>
            <a:r>
              <a:rPr lang="en-US" dirty="0"/>
              <a:t>Otherwise you start with </a:t>
            </a:r>
            <a:r>
              <a:rPr lang="en-US" b="1" dirty="0">
                <a:solidFill>
                  <a:srgbClr val="00B0F0"/>
                </a:solidFill>
              </a:rPr>
              <a:t>110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/>
              <a:t>and will need </a:t>
            </a:r>
            <a:r>
              <a:rPr lang="en-US" b="1" dirty="0">
                <a:solidFill>
                  <a:srgbClr val="00B0F0"/>
                </a:solidFill>
              </a:rPr>
              <a:t>10</a:t>
            </a:r>
            <a:r>
              <a:rPr lang="en-US" dirty="0"/>
              <a:t> also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B0F0"/>
                </a:solidFill>
              </a:rPr>
              <a:t>11</a:t>
            </a:r>
            <a:r>
              <a:rPr lang="en-US" dirty="0"/>
              <a:t> in </a:t>
            </a:r>
            <a:r>
              <a:rPr lang="en-US" dirty="0">
                <a:solidFill>
                  <a:srgbClr val="00B0F0"/>
                </a:solidFill>
              </a:rPr>
              <a:t>110</a:t>
            </a:r>
            <a:r>
              <a:rPr lang="en-US" dirty="0"/>
              <a:t> tell you it will be two bytes long (two ones mean two bytes) each byte is 8 characters.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you have </a:t>
            </a:r>
            <a:r>
              <a:rPr lang="en-US" dirty="0">
                <a:solidFill>
                  <a:srgbClr val="00B0F0"/>
                </a:solidFill>
              </a:rPr>
              <a:t>110</a:t>
            </a:r>
            <a:r>
              <a:rPr lang="en-US" dirty="0"/>
              <a:t>xxxxx and then you have </a:t>
            </a:r>
            <a:r>
              <a:rPr lang="en-US" dirty="0">
                <a:solidFill>
                  <a:srgbClr val="00B0F0"/>
                </a:solidFill>
              </a:rPr>
              <a:t>10</a:t>
            </a:r>
            <a:r>
              <a:rPr lang="en-US" dirty="0"/>
              <a:t>xxxxxx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10 just tells the computer its a continuation from the previous byte and now you just fill the x's with the actual binary. So our Д was 00000</a:t>
            </a:r>
            <a:r>
              <a:rPr lang="en-US" b="1" dirty="0">
                <a:solidFill>
                  <a:srgbClr val="FFFF00"/>
                </a:solidFill>
              </a:rPr>
              <a:t>00110011110</a:t>
            </a:r>
            <a:r>
              <a:rPr lang="en-US" dirty="0"/>
              <a:t> but in UTF-8 it will be: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110</a:t>
            </a:r>
            <a:r>
              <a:rPr lang="en-US" dirty="0">
                <a:solidFill>
                  <a:srgbClr val="FFFF00"/>
                </a:solidFill>
              </a:rPr>
              <a:t>00110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10</a:t>
            </a:r>
            <a:r>
              <a:rPr lang="en-US" dirty="0">
                <a:solidFill>
                  <a:srgbClr val="FFFF00"/>
                </a:solidFill>
              </a:rPr>
              <a:t>011110</a:t>
            </a:r>
          </a:p>
          <a:p>
            <a:r>
              <a:rPr lang="en-US" dirty="0"/>
              <a:t>We have 11 little x's so we use those 11 bits from the binary code. </a:t>
            </a:r>
          </a:p>
          <a:p>
            <a:r>
              <a:rPr lang="en-US" dirty="0"/>
              <a:t>When you send this to another computer, the other computer takes off the UTF-8 code (110 and 10) and you are left with 00110011110 or the letter Д</a:t>
            </a:r>
          </a:p>
        </p:txBody>
      </p:sp>
    </p:spTree>
    <p:extLst>
      <p:ext uri="{BB962C8B-B14F-4D97-AF65-F5344CB8AC3E}">
        <p14:creationId xmlns:p14="http://schemas.microsoft.com/office/powerpoint/2010/main" val="27621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87666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Here you see if you start with 0 then you have 7 bits to fill to make 1 byte. That is 2</a:t>
            </a:r>
            <a:r>
              <a:rPr lang="en-US" sz="2000" baseline="30000" dirty="0">
                <a:solidFill>
                  <a:schemeClr val="bg1"/>
                </a:solidFill>
                <a:latin typeface="Avenir Book"/>
                <a:cs typeface="Avenir Book"/>
              </a:rPr>
              <a:t>7 </a:t>
            </a: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and gives you 128 characters (ASCII)</a:t>
            </a:r>
          </a:p>
          <a:p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If you start with 110, it means you have 2 bytes and you need to have eleven bits to fill. 2</a:t>
            </a:r>
            <a:r>
              <a:rPr lang="en-US" sz="2000" baseline="30000" dirty="0">
                <a:solidFill>
                  <a:schemeClr val="bg1"/>
                </a:solidFill>
                <a:latin typeface="Avenir Book"/>
                <a:cs typeface="Avenir Book"/>
              </a:rPr>
              <a:t>11</a:t>
            </a: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 which is 2048 characters </a:t>
            </a:r>
          </a:p>
          <a:p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1110 means 3 bytes (three 1's) and that gives you 16 bits to fill and that's 2</a:t>
            </a:r>
            <a:r>
              <a:rPr lang="en-US" sz="2000" baseline="30000" dirty="0">
                <a:solidFill>
                  <a:schemeClr val="bg1"/>
                </a:solidFill>
                <a:latin typeface="Avenir Book"/>
                <a:cs typeface="Avenir Book"/>
              </a:rPr>
              <a:t>16</a:t>
            </a: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 which allows 65,536 characters.</a:t>
            </a:r>
          </a:p>
          <a:p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All the way to 1111110, means 6 bytes and 31 bits to fill. 2</a:t>
            </a:r>
            <a:r>
              <a:rPr lang="en-US" sz="2000" baseline="30000" dirty="0">
                <a:solidFill>
                  <a:schemeClr val="bg1"/>
                </a:solidFill>
                <a:latin typeface="Avenir Book"/>
                <a:cs typeface="Avenir Book"/>
              </a:rPr>
              <a:t>31</a:t>
            </a: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 is 2,147,483,648 characters </a:t>
            </a:r>
          </a:p>
        </p:txBody>
      </p:sp>
      <p:pic>
        <p:nvPicPr>
          <p:cNvPr id="5" name="Picture 4" descr="Screen Shot 2016-08-25 at 14.3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8589"/>
            <a:ext cx="9136902" cy="31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8C21-924B-7142-9E9C-D0E10400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1.2 </a:t>
            </a:r>
            <a:r>
              <a:rPr lang="en-US" b="1" dirty="0"/>
              <a:t>Text, sound and images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97CD-9760-C244-A15F-98D6C11319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US" dirty="0"/>
              <a:t>Understand how and why a computer represents an image, including the effects of the resolution and colour depth 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An image is a series of pixels that are converted to binary, which is processed by a computer 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The resolution is the number of pixels in the image 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The colour depth is the number of bits used to represent each colour </a:t>
            </a:r>
          </a:p>
          <a:p>
            <a:pPr marL="514350" indent="-514350">
              <a:buFont typeface="+mj-lt"/>
              <a:buAutoNum type="arabicPeriod" startAt="11"/>
            </a:pPr>
            <a:r>
              <a:rPr lang="en-US" dirty="0"/>
              <a:t>The file size and quality of the image increases as the resolution and colour depth increase </a:t>
            </a:r>
          </a:p>
          <a:p>
            <a:pPr marL="514350" indent="-514350">
              <a:buFont typeface="+mj-lt"/>
              <a:buAutoNum type="arabicPeriod" startAt="11"/>
            </a:pPr>
            <a:endParaRPr lang="en-GB" dirty="0"/>
          </a:p>
          <a:p>
            <a:pPr marL="0" indent="0"/>
            <a:r>
              <a:rPr lang="en-GB" dirty="0"/>
              <a:t>Understand: How a bitmap is constructed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Able: Calculate the file size of an image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Answer: What is colour depth?</a:t>
            </a:r>
          </a:p>
        </p:txBody>
      </p:sp>
    </p:spTree>
    <p:extLst>
      <p:ext uri="{BB962C8B-B14F-4D97-AF65-F5344CB8AC3E}">
        <p14:creationId xmlns:p14="http://schemas.microsoft.com/office/powerpoint/2010/main" val="325977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851F-0324-EF47-BF80-6C38FC79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F368-87CC-2043-9800-B4BA249C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do more information that you need for your exam. </a:t>
            </a:r>
          </a:p>
          <a:p>
            <a:endParaRPr lang="en-GB" dirty="0"/>
          </a:p>
          <a:p>
            <a:r>
              <a:rPr lang="en-GB" dirty="0"/>
              <a:t>When you do AS level, you will be so thankful for this and the extra information is not hard. </a:t>
            </a:r>
          </a:p>
        </p:txBody>
      </p:sp>
    </p:spTree>
    <p:extLst>
      <p:ext uri="{BB962C8B-B14F-4D97-AF65-F5344CB8AC3E}">
        <p14:creationId xmlns:p14="http://schemas.microsoft.com/office/powerpoint/2010/main" val="116427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8D5E-AE50-4148-965B-7A9F8FEA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BF65-4DE9-7B45-997C-F227C3BF4B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n-GB" dirty="0"/>
              <a:t>Even though Cambridge says:</a:t>
            </a:r>
          </a:p>
          <a:p>
            <a:endParaRPr lang="en-GB" dirty="0"/>
          </a:p>
          <a:p>
            <a:r>
              <a:rPr lang="en-GB" dirty="0"/>
              <a:t>Text then sound then images</a:t>
            </a:r>
          </a:p>
          <a:p>
            <a:endParaRPr lang="en-GB" dirty="0"/>
          </a:p>
          <a:p>
            <a:r>
              <a:rPr lang="en-GB" dirty="0"/>
              <a:t>We will do text then images then sound. </a:t>
            </a:r>
          </a:p>
        </p:txBody>
      </p:sp>
    </p:spTree>
    <p:extLst>
      <p:ext uri="{BB962C8B-B14F-4D97-AF65-F5344CB8AC3E}">
        <p14:creationId xmlns:p14="http://schemas.microsoft.com/office/powerpoint/2010/main" val="1181061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1A8-8D32-A54F-85AA-9B1B737F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EF5ED-1134-C841-BA78-8699B2AA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a map? </a:t>
            </a:r>
          </a:p>
          <a:p>
            <a:endParaRPr lang="en-US" dirty="0"/>
          </a:p>
          <a:p>
            <a:r>
              <a:rPr lang="en-US" dirty="0"/>
              <a:t>A drawing of locations, usually used to guide you. </a:t>
            </a:r>
          </a:p>
          <a:p>
            <a:endParaRPr lang="en-US" dirty="0"/>
          </a:p>
          <a:p>
            <a:r>
              <a:rPr lang="en-US" dirty="0"/>
              <a:t>What’s a bit</a:t>
            </a:r>
          </a:p>
          <a:p>
            <a:endParaRPr lang="en-US" dirty="0"/>
          </a:p>
          <a:p>
            <a:r>
              <a:rPr lang="en-US" dirty="0"/>
              <a:t>Binary 1 or Binary 0 </a:t>
            </a:r>
          </a:p>
          <a:p>
            <a:endParaRPr lang="en-US" dirty="0"/>
          </a:p>
          <a:p>
            <a:r>
              <a:rPr lang="en-US" dirty="0"/>
              <a:t>What’s a bitmap?</a:t>
            </a:r>
          </a:p>
          <a:p>
            <a:r>
              <a:rPr lang="en-US" dirty="0"/>
              <a:t>A map of 1’s and 0’s </a:t>
            </a:r>
          </a:p>
          <a:p>
            <a:endParaRPr lang="en-US" dirty="0"/>
          </a:p>
          <a:p>
            <a:r>
              <a:rPr lang="en-US" dirty="0"/>
              <a:t>Used for images</a:t>
            </a:r>
          </a:p>
        </p:txBody>
      </p:sp>
    </p:spTree>
    <p:extLst>
      <p:ext uri="{BB962C8B-B14F-4D97-AF65-F5344CB8AC3E}">
        <p14:creationId xmlns:p14="http://schemas.microsoft.com/office/powerpoint/2010/main" val="2396706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7454-043F-2E41-8566-A73D7D83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97C96-F1A8-C943-8389-7F8E017D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called Raster Images </a:t>
            </a:r>
          </a:p>
          <a:p>
            <a:endParaRPr lang="en-US" dirty="0"/>
          </a:p>
          <a:p>
            <a:r>
              <a:rPr lang="en-US" dirty="0"/>
              <a:t>Made up from pixels.  (Kind of) </a:t>
            </a:r>
          </a:p>
          <a:p>
            <a:endParaRPr lang="en-US" dirty="0"/>
          </a:p>
          <a:p>
            <a:r>
              <a:rPr lang="en-US" dirty="0"/>
              <a:t>Pixel = Picture Element. A single illuminated dot. </a:t>
            </a:r>
          </a:p>
          <a:p>
            <a:endParaRPr lang="en-US" dirty="0"/>
          </a:p>
          <a:p>
            <a:r>
              <a:rPr lang="en-US" dirty="0"/>
              <a:t>Photo realistic </a:t>
            </a:r>
          </a:p>
          <a:p>
            <a:endParaRPr lang="en-US" dirty="0"/>
          </a:p>
          <a:p>
            <a:r>
              <a:rPr lang="en-US" dirty="0"/>
              <a:t>Photo realistic = Looks like real life</a:t>
            </a:r>
          </a:p>
        </p:txBody>
      </p:sp>
    </p:spTree>
    <p:extLst>
      <p:ext uri="{BB962C8B-B14F-4D97-AF65-F5344CB8AC3E}">
        <p14:creationId xmlns:p14="http://schemas.microsoft.com/office/powerpoint/2010/main" val="3324728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101C-823E-AC45-AD79-84372C7E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36D2C-9C1E-6B4C-8373-40528E75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" y="677916"/>
            <a:ext cx="5161460" cy="61800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is a photo of a flower</a:t>
            </a:r>
          </a:p>
          <a:p>
            <a:endParaRPr lang="en-US" dirty="0"/>
          </a:p>
          <a:p>
            <a:r>
              <a:rPr lang="en-US" dirty="0"/>
              <a:t>It looks like a real flower</a:t>
            </a:r>
          </a:p>
          <a:p>
            <a:endParaRPr lang="en-US" dirty="0"/>
          </a:p>
          <a:p>
            <a:r>
              <a:rPr lang="en-US" dirty="0"/>
              <a:t>Zoomed in you can see its actually a lot of little squares. </a:t>
            </a:r>
          </a:p>
          <a:p>
            <a:endParaRPr lang="en-US" dirty="0"/>
          </a:p>
          <a:p>
            <a:r>
              <a:rPr lang="en-US" dirty="0"/>
              <a:t>But our stupid human eyes cannot see the little squares without zooming in. We just see a perfect flower.</a:t>
            </a:r>
          </a:p>
          <a:p>
            <a:endParaRPr lang="en-US" dirty="0"/>
          </a:p>
          <a:p>
            <a:r>
              <a:rPr lang="en-US" dirty="0"/>
              <a:t>This is how a bitmap image works. </a:t>
            </a:r>
          </a:p>
          <a:p>
            <a:r>
              <a:rPr lang="en-US" dirty="0"/>
              <a:t>Lots of little squares.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C523D-4508-CC4E-9F0E-6B3D7E20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51" y="958852"/>
            <a:ext cx="7012148" cy="46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7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84B9-F45B-3040-B449-9D4C25F4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6ED1-5335-9E45-AEFA-A629C4A13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Questions: </a:t>
            </a:r>
          </a:p>
          <a:p>
            <a:pPr marL="514350" indent="-514350">
              <a:buAutoNum type="arabicPeriod"/>
            </a:pPr>
            <a:r>
              <a:rPr lang="en-US" dirty="0"/>
              <a:t>Is a square a pixel?</a:t>
            </a:r>
          </a:p>
          <a:p>
            <a:pPr marL="514350" indent="-514350">
              <a:buAutoNum type="arabicPeriod"/>
            </a:pPr>
            <a:r>
              <a:rPr lang="en-US" dirty="0"/>
              <a:t>How big is a square?</a:t>
            </a:r>
          </a:p>
          <a:p>
            <a:pPr marL="514350" indent="-514350">
              <a:buAutoNum type="arabicPeriod"/>
            </a:pPr>
            <a:r>
              <a:rPr lang="en-US" dirty="0"/>
              <a:t>How do you know what to put in a square?</a:t>
            </a:r>
          </a:p>
          <a:p>
            <a:pPr marL="514350" indent="-514350">
              <a:buAutoNum type="arabicPeriod"/>
            </a:pPr>
            <a:r>
              <a:rPr lang="en-US" dirty="0"/>
              <a:t>Is there a better way to represent it?</a:t>
            </a:r>
          </a:p>
        </p:txBody>
      </p:sp>
    </p:spTree>
    <p:extLst>
      <p:ext uri="{BB962C8B-B14F-4D97-AF65-F5344CB8AC3E}">
        <p14:creationId xmlns:p14="http://schemas.microsoft.com/office/powerpoint/2010/main" val="413187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C19A-FCAB-C145-9E36-A147FFD5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a square a pixel?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8BE7-1F2C-4145-AD91-92E7E9D32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said bitmap are made of pixels…. </a:t>
            </a:r>
          </a:p>
          <a:p>
            <a:endParaRPr lang="en-US" dirty="0"/>
          </a:p>
          <a:p>
            <a:r>
              <a:rPr lang="en-US" dirty="0"/>
              <a:t>We saw, with the flower, that it’s a lot of little squares</a:t>
            </a:r>
          </a:p>
          <a:p>
            <a:endParaRPr lang="en-US" dirty="0"/>
          </a:p>
          <a:p>
            <a:r>
              <a:rPr lang="en-US" dirty="0"/>
              <a:t>So is a square a pixel? Pick the correct answer from the 5 choices below. 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No, they are not the same.</a:t>
            </a:r>
          </a:p>
          <a:p>
            <a:pPr marL="514350" indent="-514350">
              <a:buAutoNum type="arabicPeriod"/>
            </a:pPr>
            <a:r>
              <a:rPr lang="en-US" dirty="0"/>
              <a:t>Nope, not the same</a:t>
            </a:r>
          </a:p>
          <a:p>
            <a:pPr marL="514350" indent="-514350">
              <a:buAutoNum type="arabicPeriod"/>
            </a:pPr>
            <a:r>
              <a:rPr lang="en-US" dirty="0"/>
              <a:t>A square and pixel are different</a:t>
            </a:r>
          </a:p>
          <a:p>
            <a:pPr marL="514350" indent="-514350">
              <a:buAutoNum type="arabicPeriod"/>
            </a:pPr>
            <a:r>
              <a:rPr lang="en-US" dirty="0"/>
              <a:t>A pixel is a dot and a square is a square so they are different.</a:t>
            </a:r>
          </a:p>
          <a:p>
            <a:pPr marL="514350" indent="-514350">
              <a:buAutoNum type="arabicPeriod"/>
            </a:pPr>
            <a:r>
              <a:rPr lang="en-US" dirty="0"/>
              <a:t>I cannot believe you made 5 ways to say a pixel and a square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404874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FB37-69C8-9C4F-A932-71578C93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are they not the same.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7AF7-AE44-234C-868C-0FC8422B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books and websites say the squares and pixels are the same. Pixel is a dot, square is a square so what the difference. </a:t>
            </a:r>
          </a:p>
          <a:p>
            <a:endParaRPr lang="en-US" dirty="0"/>
          </a:p>
          <a:p>
            <a:r>
              <a:rPr lang="en-US" dirty="0"/>
              <a:t>A pixel has no fixed size, you can get big pixels,  small pixels, medium pixels. But a square is 8 x 8 pixels. </a:t>
            </a:r>
          </a:p>
          <a:p>
            <a:endParaRPr lang="en-US" dirty="0"/>
          </a:p>
          <a:p>
            <a:r>
              <a:rPr lang="en-US" dirty="0"/>
              <a:t>So if you have small pixels it might look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if you use larger pixels, then your square will look like:</a:t>
            </a:r>
          </a:p>
          <a:p>
            <a:endParaRPr lang="en-US" dirty="0"/>
          </a:p>
          <a:p>
            <a:r>
              <a:rPr lang="en-US" dirty="0"/>
              <a:t>Both are still 8x8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8x8</a:t>
            </a:r>
            <a:r>
              <a:rPr lang="en-US" dirty="0"/>
              <a:t> pixels = 1 square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0D0175-25D3-9A4F-A27C-1F596C6A7E7D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2557824"/>
          <a:ext cx="1980000" cy="19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2475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475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321344A-B292-BC46-AD45-3E252381F0C4}"/>
              </a:ext>
            </a:extLst>
          </p:cNvPr>
          <p:cNvGraphicFramePr>
            <a:graphicFrameLocks noGrp="1"/>
          </p:cNvGraphicFramePr>
          <p:nvPr/>
        </p:nvGraphicFramePr>
        <p:xfrm>
          <a:off x="8818799" y="3370624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4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1478-1C94-104B-AD17-62DE9DAE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draw a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7E43-2047-0E4F-AC0A-983BE3362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you want the letter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Every white square is a 0 and every black square is a 1</a:t>
            </a:r>
            <a:br>
              <a:rPr lang="en-US" dirty="0"/>
            </a:br>
            <a:r>
              <a:rPr lang="en-US" dirty="0"/>
              <a:t>(for now. In real life every white square is 1 and black is 0)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99FF1C-12C8-0240-A269-7AA5ADA7BF48}"/>
              </a:ext>
            </a:extLst>
          </p:cNvPr>
          <p:cNvGraphicFramePr>
            <a:graphicFrameLocks noGrp="1"/>
          </p:cNvGraphicFramePr>
          <p:nvPr/>
        </p:nvGraphicFramePr>
        <p:xfrm>
          <a:off x="301332" y="132169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93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049-D55B-2F4D-AB77-4B80C959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in Binary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F5D0-64A1-424C-B822-BA6327991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 if we look at the top row, its 00111000 </a:t>
            </a:r>
            <a:br>
              <a:rPr lang="en-US" sz="2400" dirty="0"/>
            </a:br>
            <a:r>
              <a:rPr lang="en-US" sz="2400" dirty="0"/>
              <a:t>Then its 01000100</a:t>
            </a:r>
          </a:p>
          <a:p>
            <a:r>
              <a:rPr lang="en-US" sz="2400" dirty="0"/>
              <a:t>Then the next row is 01000100 ……. And so on. </a:t>
            </a:r>
          </a:p>
          <a:p>
            <a:r>
              <a:rPr lang="en-US" sz="2400" dirty="0"/>
              <a:t>That’s it…. Kind of…. There are two more things we need to sort out. </a:t>
            </a:r>
          </a:p>
          <a:p>
            <a:r>
              <a:rPr lang="en-US" sz="2400" dirty="0"/>
              <a:t>1. How to count</a:t>
            </a:r>
          </a:p>
          <a:p>
            <a:r>
              <a:rPr lang="en-US" sz="2400" dirty="0"/>
              <a:t>2. How to colour </a:t>
            </a:r>
          </a:p>
          <a:p>
            <a:r>
              <a:rPr lang="en-US" sz="2400" dirty="0"/>
              <a:t>And also, really white should be 1 and black should be 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0424D1-692A-7248-9A80-6D984D7E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16139"/>
              </p:ext>
            </p:extLst>
          </p:nvPr>
        </p:nvGraphicFramePr>
        <p:xfrm>
          <a:off x="41621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DF02EB-473F-8E4D-9027-5CD0C22A9ACC}"/>
              </a:ext>
            </a:extLst>
          </p:cNvPr>
          <p:cNvGraphicFramePr>
            <a:graphicFrameLocks noGrp="1"/>
          </p:cNvGraphicFramePr>
          <p:nvPr/>
        </p:nvGraphicFramePr>
        <p:xfrm>
          <a:off x="2505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173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A049-D55B-2F4D-AB77-4B80C959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in Hex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F5D0-64A1-424C-B822-BA632799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2" y="677916"/>
            <a:ext cx="12173606" cy="618008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can count in hexadecimal.</a:t>
            </a:r>
          </a:p>
          <a:p>
            <a:r>
              <a:rPr lang="en-US" sz="2400" dirty="0"/>
              <a:t>One hex digit is 4 binary digits</a:t>
            </a:r>
          </a:p>
          <a:p>
            <a:r>
              <a:rPr lang="en-US" sz="2400" dirty="0"/>
              <a:t>So if we look at the first row:</a:t>
            </a:r>
          </a:p>
          <a:p>
            <a:r>
              <a:rPr lang="en-US" sz="2400" dirty="0"/>
              <a:t>Binary is 00111000</a:t>
            </a:r>
            <a:br>
              <a:rPr lang="en-US" sz="2400" dirty="0"/>
            </a:br>
            <a:r>
              <a:rPr lang="en-US" sz="2400" dirty="0"/>
              <a:t>That’s 8 binary digits, so we can split it into 4 bits and 4 bits </a:t>
            </a:r>
          </a:p>
          <a:p>
            <a:endParaRPr lang="en-US" sz="2400" dirty="0"/>
          </a:p>
          <a:p>
            <a:r>
              <a:rPr lang="en-US" sz="2400" dirty="0"/>
              <a:t>0011 and 1000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 we can say the first row is 3 8 in hex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0424D1-692A-7248-9A80-6D984D7E3FC6}"/>
              </a:ext>
            </a:extLst>
          </p:cNvPr>
          <p:cNvGraphicFramePr>
            <a:graphicFrameLocks noGrp="1"/>
          </p:cNvGraphicFramePr>
          <p:nvPr/>
        </p:nvGraphicFramePr>
        <p:xfrm>
          <a:off x="13476253" y="155125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CBF000-EDE2-1D44-A4BB-6D064F900FAE}"/>
              </a:ext>
            </a:extLst>
          </p:cNvPr>
          <p:cNvGraphicFramePr>
            <a:graphicFrameLocks noGrp="1"/>
          </p:cNvGraphicFramePr>
          <p:nvPr/>
        </p:nvGraphicFramePr>
        <p:xfrm>
          <a:off x="8415155" y="445647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0992A3-B8A4-9546-A801-060AEE8B86B4}"/>
              </a:ext>
            </a:extLst>
          </p:cNvPr>
          <p:cNvGraphicFramePr>
            <a:graphicFrameLocks noGrp="1"/>
          </p:cNvGraphicFramePr>
          <p:nvPr/>
        </p:nvGraphicFramePr>
        <p:xfrm>
          <a:off x="287156" y="3767957"/>
          <a:ext cx="10111486" cy="22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498">
                  <a:extLst>
                    <a:ext uri="{9D8B030D-6E8A-4147-A177-3AD203B41FA5}">
                      <a16:colId xmlns:a16="http://schemas.microsoft.com/office/drawing/2014/main" val="2848444616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3023834053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139175535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127885963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823606275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348681811"/>
                    </a:ext>
                  </a:extLst>
                </a:gridCol>
                <a:gridCol w="1444498">
                  <a:extLst>
                    <a:ext uri="{9D8B030D-6E8A-4147-A177-3AD203B41FA5}">
                      <a16:colId xmlns:a16="http://schemas.microsoft.com/office/drawing/2014/main" val="1230467816"/>
                    </a:ext>
                  </a:extLst>
                </a:gridCol>
              </a:tblGrid>
              <a:tr h="33433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In Decimal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In 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60245"/>
                  </a:ext>
                </a:extLst>
              </a:tr>
              <a:tr h="4721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443955"/>
                  </a:ext>
                </a:extLst>
              </a:tr>
              <a:tr h="591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Red Binary 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795194"/>
                  </a:ext>
                </a:extLst>
              </a:tr>
              <a:tr h="59151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Blue Binary 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B0F0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5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9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302A-1ABB-4045-9013-E6FDED23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this image in Binary and Hex?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718F-80E9-8440-998E-A30F506BC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A94B56-E589-0E4B-A232-331615BE1D1B}"/>
              </a:ext>
            </a:extLst>
          </p:cNvPr>
          <p:cNvGraphicFramePr>
            <a:graphicFrameLocks noGrp="1"/>
          </p:cNvGraphicFramePr>
          <p:nvPr/>
        </p:nvGraphicFramePr>
        <p:xfrm>
          <a:off x="610857" y="142384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52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E0A0-8F42-A842-A8D9-8D2C7DAD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65BA-BD06-F044-9D36-C208BC32EF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and why a computer represents • text and the use of character sets, including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Text is converted to binary to be processed by a computer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American standard code for information interchange (ASCII) and Unicode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Unicode allows for a greater range of characters and symbols than ASCII, including different languages and emojis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Unicode requires more bits per character than ASCII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Understand : What is ASCII</a:t>
            </a:r>
          </a:p>
          <a:p>
            <a:endParaRPr lang="en-US" dirty="0"/>
          </a:p>
          <a:p>
            <a:r>
              <a:rPr lang="en-US" dirty="0"/>
              <a:t>Able : Decode ASCII</a:t>
            </a:r>
          </a:p>
          <a:p>
            <a:endParaRPr lang="en-US" dirty="0"/>
          </a:p>
          <a:p>
            <a:r>
              <a:rPr lang="en-US" dirty="0"/>
              <a:t>Answer : What alternatives are there?</a:t>
            </a:r>
          </a:p>
          <a:p>
            <a:pPr marL="0" indent="0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21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302A-1ABB-4045-9013-E6FDED23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this image in Binary and Hex?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95596E3-0ABC-764C-AF7E-223D9E148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790264"/>
              </p:ext>
            </p:extLst>
          </p:nvPr>
        </p:nvGraphicFramePr>
        <p:xfrm>
          <a:off x="3407833" y="551793"/>
          <a:ext cx="8784168" cy="405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014">
                  <a:extLst>
                    <a:ext uri="{9D8B030D-6E8A-4147-A177-3AD203B41FA5}">
                      <a16:colId xmlns:a16="http://schemas.microsoft.com/office/drawing/2014/main" val="1435883210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1938187526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20569168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42613775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25924655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957119199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12825313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234000682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3122688514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4024409342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825965581"/>
                    </a:ext>
                  </a:extLst>
                </a:gridCol>
                <a:gridCol w="732014">
                  <a:extLst>
                    <a:ext uri="{9D8B030D-6E8A-4147-A177-3AD203B41FA5}">
                      <a16:colId xmlns:a16="http://schemas.microsoft.com/office/drawing/2014/main" val="126222165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3742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73249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58135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57739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96242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24895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985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39559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96945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baseline="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7651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E46886-6B66-CE44-BC27-546B770A49B2}"/>
              </a:ext>
            </a:extLst>
          </p:cNvPr>
          <p:cNvGraphicFramePr>
            <a:graphicFrameLocks noGrp="1"/>
          </p:cNvGraphicFramePr>
          <p:nvPr/>
        </p:nvGraphicFramePr>
        <p:xfrm>
          <a:off x="167833" y="1361793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3C3CA00-32A2-454E-9050-64DF58D1C772}"/>
              </a:ext>
            </a:extLst>
          </p:cNvPr>
          <p:cNvSpPr/>
          <p:nvPr/>
        </p:nvSpPr>
        <p:spPr>
          <a:xfrm>
            <a:off x="6360861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074CAC-1A7D-2646-9026-46715BBA7B3A}"/>
              </a:ext>
            </a:extLst>
          </p:cNvPr>
          <p:cNvSpPr/>
          <p:nvPr/>
        </p:nvSpPr>
        <p:spPr>
          <a:xfrm>
            <a:off x="7080389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B1882-A900-3A41-B24C-01BB3FD23E14}"/>
              </a:ext>
            </a:extLst>
          </p:cNvPr>
          <p:cNvSpPr/>
          <p:nvPr/>
        </p:nvSpPr>
        <p:spPr>
          <a:xfrm>
            <a:off x="10752945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6AA80-E82C-0141-A239-14F00248D3E2}"/>
              </a:ext>
            </a:extLst>
          </p:cNvPr>
          <p:cNvSpPr/>
          <p:nvPr/>
        </p:nvSpPr>
        <p:spPr>
          <a:xfrm>
            <a:off x="11507485" y="959369"/>
            <a:ext cx="719528" cy="364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9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B8E4-E0CC-E04E-86CD-07E98363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08788-55A9-2C4F-AA8C-DFE92923A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can tell what the binary and hex values are for a bitmap image…But….</a:t>
            </a:r>
          </a:p>
          <a:p>
            <a:r>
              <a:rPr lang="en-US" dirty="0"/>
              <a:t>What numbers did we use for our Black ’A’? </a:t>
            </a:r>
          </a:p>
          <a:p>
            <a:r>
              <a:rPr lang="en-US" dirty="0"/>
              <a:t>0 and 1. Only used 2 numbers, only 2 colours, so its called a 1 bit image</a:t>
            </a:r>
          </a:p>
          <a:p>
            <a:r>
              <a:rPr lang="en-US" dirty="0"/>
              <a:t>WTF is it called a 1 bit image when it has 2 colours (black and white)</a:t>
            </a:r>
          </a:p>
          <a:p>
            <a:r>
              <a:rPr lang="en-US" dirty="0"/>
              <a:t>Because 2</a:t>
            </a:r>
            <a:r>
              <a:rPr lang="en-US" baseline="30000" dirty="0"/>
              <a:t>1</a:t>
            </a:r>
            <a:r>
              <a:rPr lang="en-US" dirty="0"/>
              <a:t> = 2 (colours)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5439-6FCC-5446-B834-D583C64A58F6}"/>
              </a:ext>
            </a:extLst>
          </p:cNvPr>
          <p:cNvGraphicFramePr>
            <a:graphicFrameLocks noGrp="1"/>
          </p:cNvGraphicFramePr>
          <p:nvPr/>
        </p:nvGraphicFramePr>
        <p:xfrm>
          <a:off x="182799" y="3252090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344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6251-27BB-AD41-8403-9E546BC7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Colour Depth / Colour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E4FE7-D0C9-6E43-8969-BC8D93E5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bit 		= 2</a:t>
            </a:r>
            <a:r>
              <a:rPr lang="en-US" baseline="30000" dirty="0"/>
              <a:t>1</a:t>
            </a:r>
            <a:r>
              <a:rPr lang="en-US" dirty="0"/>
              <a:t> 	= 2 colours</a:t>
            </a:r>
          </a:p>
          <a:p>
            <a:r>
              <a:rPr lang="en-US" dirty="0"/>
              <a:t>2 bit		= 2</a:t>
            </a:r>
            <a:r>
              <a:rPr lang="en-US" baseline="30000" dirty="0"/>
              <a:t>2</a:t>
            </a:r>
            <a:r>
              <a:rPr lang="en-US" dirty="0"/>
              <a:t> 	= 4 colours</a:t>
            </a:r>
          </a:p>
          <a:p>
            <a:r>
              <a:rPr lang="en-US" dirty="0"/>
              <a:t>4 bit		= 2</a:t>
            </a:r>
            <a:r>
              <a:rPr lang="en-US" baseline="30000" dirty="0"/>
              <a:t>4</a:t>
            </a:r>
            <a:r>
              <a:rPr lang="en-US" dirty="0"/>
              <a:t> 	= 16 colours</a:t>
            </a:r>
          </a:p>
          <a:p>
            <a:r>
              <a:rPr lang="en-US" dirty="0"/>
              <a:t>8 bit 		= 2</a:t>
            </a:r>
            <a:r>
              <a:rPr lang="en-US" baseline="30000" dirty="0"/>
              <a:t>8</a:t>
            </a:r>
            <a:r>
              <a:rPr lang="en-US" dirty="0"/>
              <a:t> 	= 256 colours</a:t>
            </a:r>
          </a:p>
          <a:p>
            <a:r>
              <a:rPr lang="en-US" dirty="0"/>
              <a:t>16 bit	 	= 2</a:t>
            </a:r>
            <a:r>
              <a:rPr lang="en-US" baseline="30000" dirty="0"/>
              <a:t>16</a:t>
            </a:r>
            <a:r>
              <a:rPr lang="en-US" dirty="0"/>
              <a:t> 	= 65,536 colours</a:t>
            </a:r>
          </a:p>
          <a:p>
            <a:r>
              <a:rPr lang="en-US" dirty="0"/>
              <a:t>24 bit	 	= 2</a:t>
            </a:r>
            <a:r>
              <a:rPr lang="en-US" baseline="30000" dirty="0"/>
              <a:t>24</a:t>
            </a:r>
            <a:r>
              <a:rPr lang="en-US" dirty="0"/>
              <a:t> 	= 16,777,216 colours</a:t>
            </a:r>
          </a:p>
          <a:p>
            <a:r>
              <a:rPr lang="en-US" dirty="0"/>
              <a:t>32 bit 	 	= 2</a:t>
            </a:r>
            <a:r>
              <a:rPr lang="en-US" baseline="30000" dirty="0"/>
              <a:t>32	</a:t>
            </a:r>
            <a:r>
              <a:rPr lang="en-US" dirty="0"/>
              <a:t>= 4,294,967,296 colours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84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A008-B07F-CF4D-A804-85E4692F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380E-A41B-A641-A3A5-8ED9773FA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A6510-806C-EB4B-AA00-01012669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21AFE-9377-7241-B7BF-CBCD4DB3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" y="4233885"/>
            <a:ext cx="6350000" cy="2552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B8DBC1-8A29-494A-A2D7-CD1B795D2FE8}"/>
              </a:ext>
            </a:extLst>
          </p:cNvPr>
          <p:cNvSpPr txBox="1"/>
          <p:nvPr/>
        </p:nvSpPr>
        <p:spPr>
          <a:xfrm>
            <a:off x="6798761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24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24</a:t>
            </a:r>
            <a:r>
              <a:rPr lang="en-US" sz="2800" dirty="0">
                <a:solidFill>
                  <a:schemeClr val="bg1"/>
                </a:solidFill>
              </a:rPr>
              <a:t> = 16, 777, 216 colours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18729A-694B-1B4D-A715-10042F8978F5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8</a:t>
            </a:r>
            <a:r>
              <a:rPr lang="en-US" sz="2800" dirty="0">
                <a:solidFill>
                  <a:schemeClr val="bg1"/>
                </a:solidFill>
              </a:rPr>
              <a:t> = 256 colours</a:t>
            </a:r>
          </a:p>
        </p:txBody>
      </p:sp>
    </p:spTree>
    <p:extLst>
      <p:ext uri="{BB962C8B-B14F-4D97-AF65-F5344CB8AC3E}">
        <p14:creationId xmlns:p14="http://schemas.microsoft.com/office/powerpoint/2010/main" val="31302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99DC-4ABC-D643-B189-8FA7069C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8538-8598-FE46-B17B-82D277AE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38153-8554-364D-90EB-5257856D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5B912-B3D2-FC4C-8569-EEE31E5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7B001-B01B-2141-BAD5-741617E45618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6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6</a:t>
            </a:r>
            <a:r>
              <a:rPr lang="en-US" sz="2800" dirty="0">
                <a:solidFill>
                  <a:schemeClr val="bg1"/>
                </a:solidFill>
              </a:rPr>
              <a:t> = 64 colours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201960-682F-3244-814B-DC8003F349DD}"/>
              </a:ext>
            </a:extLst>
          </p:cNvPr>
          <p:cNvSpPr txBox="1"/>
          <p:nvPr/>
        </p:nvSpPr>
        <p:spPr>
          <a:xfrm>
            <a:off x="6970901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7</a:t>
            </a:r>
            <a:r>
              <a:rPr lang="en-US" sz="2800" dirty="0">
                <a:solidFill>
                  <a:schemeClr val="bg1"/>
                </a:solidFill>
              </a:rPr>
              <a:t> = 128 colours</a:t>
            </a:r>
          </a:p>
        </p:txBody>
      </p:sp>
    </p:spTree>
    <p:extLst>
      <p:ext uri="{BB962C8B-B14F-4D97-AF65-F5344CB8AC3E}">
        <p14:creationId xmlns:p14="http://schemas.microsoft.com/office/powerpoint/2010/main" val="3070256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1A1B-CEE5-B34B-BF93-DE6896F7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EB81-6642-0042-88D4-F2A54D22E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D7021-33EC-3E4C-AEDB-33A7DE60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551793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F6CA3-BAE1-0C41-AD10-91B4A1C62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999111-683B-4542-A927-5969005012DD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4</a:t>
            </a:r>
            <a:r>
              <a:rPr lang="en-US" sz="2800" dirty="0">
                <a:solidFill>
                  <a:schemeClr val="bg1"/>
                </a:solidFill>
              </a:rPr>
              <a:t> = 16 colours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B09CB-D3A0-D644-A379-F9255413C88A}"/>
              </a:ext>
            </a:extLst>
          </p:cNvPr>
          <p:cNvSpPr txBox="1"/>
          <p:nvPr/>
        </p:nvSpPr>
        <p:spPr>
          <a:xfrm>
            <a:off x="6970900" y="135108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5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5</a:t>
            </a:r>
            <a:r>
              <a:rPr lang="en-US" sz="2800" dirty="0">
                <a:solidFill>
                  <a:schemeClr val="bg1"/>
                </a:solidFill>
              </a:rPr>
              <a:t> = 32 colours</a:t>
            </a:r>
          </a:p>
        </p:txBody>
      </p:sp>
    </p:spTree>
    <p:extLst>
      <p:ext uri="{BB962C8B-B14F-4D97-AF65-F5344CB8AC3E}">
        <p14:creationId xmlns:p14="http://schemas.microsoft.com/office/powerpoint/2010/main" val="2248812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4B52-3F89-654C-80A9-5A7ABC04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2F34C-FAC2-8E40-A9F6-3E40EB68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750AE-F01B-4544-B23E-F6D7F9B2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677916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95A98-653C-A24A-8DE9-E04459C9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1" y="4305299"/>
            <a:ext cx="63500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0F533-3114-9445-A8B1-E11F15FF8B10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= 4 colours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D9C87B-FC2F-AB4E-BFD9-050D17AC0E06}"/>
              </a:ext>
            </a:extLst>
          </p:cNvPr>
          <p:cNvSpPr txBox="1"/>
          <p:nvPr/>
        </p:nvSpPr>
        <p:spPr>
          <a:xfrm>
            <a:off x="6970900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3</a:t>
            </a:r>
            <a:r>
              <a:rPr lang="en-US" sz="2800" dirty="0">
                <a:solidFill>
                  <a:schemeClr val="bg1"/>
                </a:solidFill>
              </a:rPr>
              <a:t> = 8 colours</a:t>
            </a:r>
          </a:p>
        </p:txBody>
      </p:sp>
    </p:spTree>
    <p:extLst>
      <p:ext uri="{BB962C8B-B14F-4D97-AF65-F5344CB8AC3E}">
        <p14:creationId xmlns:p14="http://schemas.microsoft.com/office/powerpoint/2010/main" val="1010448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D1B0-7BB4-9E43-A5D4-F93DCA57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C0B2-4869-1343-829B-70929C1B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5E71E-70B7-3245-A08A-690E98D2E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4305300"/>
            <a:ext cx="6350000" cy="255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EB0C1-7978-8242-B615-F2D42211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" y="677916"/>
            <a:ext cx="63500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E0C90-6E82-1649-9B60-8698ED6EF185}"/>
              </a:ext>
            </a:extLst>
          </p:cNvPr>
          <p:cNvSpPr txBox="1"/>
          <p:nvPr/>
        </p:nvSpPr>
        <p:spPr>
          <a:xfrm>
            <a:off x="6970901" y="5033181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 = 2 colours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1EF07-550E-C44A-8F4E-6E314CC9A6A8}"/>
              </a:ext>
            </a:extLst>
          </p:cNvPr>
          <p:cNvSpPr txBox="1"/>
          <p:nvPr/>
        </p:nvSpPr>
        <p:spPr>
          <a:xfrm>
            <a:off x="6970900" y="1477212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24 bit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2</a:t>
            </a:r>
            <a:r>
              <a:rPr lang="en-US" sz="2800" baseline="30000" dirty="0">
                <a:solidFill>
                  <a:schemeClr val="bg1"/>
                </a:solidFill>
              </a:rPr>
              <a:t>24</a:t>
            </a:r>
            <a:r>
              <a:rPr lang="en-US" sz="2800" dirty="0">
                <a:solidFill>
                  <a:schemeClr val="bg1"/>
                </a:solidFill>
              </a:rPr>
              <a:t> = 16,777,216 colours</a:t>
            </a:r>
          </a:p>
        </p:txBody>
      </p:sp>
    </p:spTree>
    <p:extLst>
      <p:ext uri="{BB962C8B-B14F-4D97-AF65-F5344CB8AC3E}">
        <p14:creationId xmlns:p14="http://schemas.microsoft.com/office/powerpoint/2010/main" val="82400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8558-2953-F04F-B1C4-24803EDB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 you do colour?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7FA0-9D1E-304E-934E-4FA40C48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Well we know black and white, 2 colours, 1 bit image, its either 0 or 1.</a:t>
            </a:r>
          </a:p>
          <a:p>
            <a:r>
              <a:rPr lang="en-US" dirty="0"/>
              <a:t>Let’s say you want a 3 bit image. It can have up to 8 colours </a:t>
            </a:r>
          </a:p>
          <a:p>
            <a:r>
              <a:rPr lang="en-US" dirty="0"/>
              <a:t>Now its important to remember that white is 1 and black is 0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F503429-784C-3543-9525-565124BA5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27531"/>
              </p:ext>
            </p:extLst>
          </p:nvPr>
        </p:nvGraphicFramePr>
        <p:xfrm>
          <a:off x="41621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FF00"/>
                          </a:solidFill>
                        </a:rPr>
                        <a:t>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091CBF-E19E-2644-8925-CE3776E890F9}"/>
              </a:ext>
            </a:extLst>
          </p:cNvPr>
          <p:cNvGraphicFramePr>
            <a:graphicFrameLocks noGrp="1"/>
          </p:cNvGraphicFramePr>
          <p:nvPr/>
        </p:nvGraphicFramePr>
        <p:xfrm>
          <a:off x="250532" y="586551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604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666D8-9462-0844-9252-C258D92B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Colour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A11C45-F4DE-A34F-B092-91818F961E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050" y="677863"/>
          <a:ext cx="197987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3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8993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C70B7ED-A2CD-274D-892B-4BB57730424E}"/>
              </a:ext>
            </a:extLst>
          </p:cNvPr>
          <p:cNvGraphicFramePr>
            <a:graphicFrameLocks/>
          </p:cNvGraphicFramePr>
          <p:nvPr/>
        </p:nvGraphicFramePr>
        <p:xfrm>
          <a:off x="19050" y="2616533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889577D-9A08-1F4D-B745-2C2CDFCFF558}"/>
              </a:ext>
            </a:extLst>
          </p:cNvPr>
          <p:cNvGraphicFramePr>
            <a:graphicFrameLocks/>
          </p:cNvGraphicFramePr>
          <p:nvPr/>
        </p:nvGraphicFramePr>
        <p:xfrm>
          <a:off x="19050" y="4555203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FE9B05-825E-764A-B66D-8D7869EE190C}"/>
              </a:ext>
            </a:extLst>
          </p:cNvPr>
          <p:cNvSpPr txBox="1"/>
          <p:nvPr/>
        </p:nvSpPr>
        <p:spPr>
          <a:xfrm>
            <a:off x="2561340" y="93548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 bit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2</a:t>
            </a:r>
            <a:r>
              <a:rPr lang="en-US" sz="2800" baseline="30000" dirty="0">
                <a:solidFill>
                  <a:srgbClr val="FFFF00"/>
                </a:solidFill>
              </a:rPr>
              <a:t>1</a:t>
            </a:r>
            <a:r>
              <a:rPr lang="en-US" sz="2800" dirty="0">
                <a:solidFill>
                  <a:srgbClr val="FFFF00"/>
                </a:solidFill>
              </a:rPr>
              <a:t> = 2 colours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7424D-67A7-0046-BDD8-1DF809A8C677}"/>
              </a:ext>
            </a:extLst>
          </p:cNvPr>
          <p:cNvSpPr txBox="1"/>
          <p:nvPr/>
        </p:nvSpPr>
        <p:spPr>
          <a:xfrm>
            <a:off x="5591618" y="2801604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2 bit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2</a:t>
            </a:r>
            <a:r>
              <a:rPr lang="en-US" sz="2800" baseline="30000" dirty="0">
                <a:solidFill>
                  <a:srgbClr val="FFFF00"/>
                </a:solidFill>
              </a:rPr>
              <a:t>2</a:t>
            </a:r>
            <a:r>
              <a:rPr lang="en-US" sz="2800" dirty="0">
                <a:solidFill>
                  <a:srgbClr val="FFFF00"/>
                </a:solidFill>
              </a:rPr>
              <a:t> = 4 colours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E949C-A310-B74B-9193-120F1F7D0451}"/>
              </a:ext>
            </a:extLst>
          </p:cNvPr>
          <p:cNvSpPr txBox="1"/>
          <p:nvPr/>
        </p:nvSpPr>
        <p:spPr>
          <a:xfrm>
            <a:off x="9274027" y="3532086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3 bit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2</a:t>
            </a:r>
            <a:r>
              <a:rPr lang="en-US" sz="2800" baseline="30000" dirty="0">
                <a:solidFill>
                  <a:srgbClr val="FFFF00"/>
                </a:solidFill>
              </a:rPr>
              <a:t>3</a:t>
            </a:r>
            <a:r>
              <a:rPr lang="en-US" sz="2800" dirty="0">
                <a:solidFill>
                  <a:srgbClr val="FFFF00"/>
                </a:solidFill>
              </a:rPr>
              <a:t> = 8 colours</a:t>
            </a:r>
          </a:p>
        </p:txBody>
      </p:sp>
    </p:spTree>
    <p:extLst>
      <p:ext uri="{BB962C8B-B14F-4D97-AF65-F5344CB8AC3E}">
        <p14:creationId xmlns:p14="http://schemas.microsoft.com/office/powerpoint/2010/main" val="41882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ASCII is American Standard Code for Information Interchange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It is a code to represent English letters, numbers and characters.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18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3140-0426-604E-BE3E-A5E23F4D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C482-EB25-214A-BD0B-6A764DEF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with 3 bit, what is our binary and hex for this letter 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2B368E-D9A2-C24E-A3E3-E5568520F6EB}"/>
              </a:ext>
            </a:extLst>
          </p:cNvPr>
          <p:cNvGraphicFramePr>
            <a:graphicFrameLocks noGrp="1"/>
          </p:cNvGraphicFramePr>
          <p:nvPr/>
        </p:nvGraphicFramePr>
        <p:xfrm>
          <a:off x="208002" y="1671072"/>
          <a:ext cx="3240000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solidFill>
                          <a:schemeClr val="tx1"/>
                        </a:solidFill>
                      </a:endParaRP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6CBF0B0-C5AC-0741-A575-25909C7A4EBE}"/>
              </a:ext>
            </a:extLst>
          </p:cNvPr>
          <p:cNvGraphicFramePr>
            <a:graphicFrameLocks/>
          </p:cNvGraphicFramePr>
          <p:nvPr/>
        </p:nvGraphicFramePr>
        <p:xfrm>
          <a:off x="208002" y="5107048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52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D77F-E458-EC44-A84E-14E8A831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FEA6-33E2-C84C-9006-21EC65ED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641C86-3E0B-D64A-84E8-3FA06738FF5D}"/>
              </a:ext>
            </a:extLst>
          </p:cNvPr>
          <p:cNvGraphicFramePr>
            <a:graphicFrameLocks noGrp="1"/>
          </p:cNvGraphicFramePr>
          <p:nvPr/>
        </p:nvGraphicFramePr>
        <p:xfrm>
          <a:off x="208001" y="1054383"/>
          <a:ext cx="7596296" cy="49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537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949537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010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000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</a:rPr>
                        <a:t>111</a:t>
                      </a:r>
                    </a:p>
                  </a:txBody>
                  <a:tcPr marL="12625" marR="12625" marT="6313" marB="63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353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62B-892A-E549-97C8-46EF034C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5D3B-075C-A844-B1A6-93D44A02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how do you know that 010 is green and 101 is pink?</a:t>
            </a:r>
          </a:p>
          <a:p>
            <a:r>
              <a:rPr lang="en-US" dirty="0"/>
              <a:t>We said that this the chart for 2 bit (4 colour image)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saw this as our 2 bit image:</a:t>
            </a:r>
          </a:p>
          <a:p>
            <a:endParaRPr lang="en-US" dirty="0"/>
          </a:p>
          <a:p>
            <a:r>
              <a:rPr lang="en-US" dirty="0"/>
              <a:t>Where is that yellow coming from?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3A5AB0-C064-974F-A890-C65264919121}"/>
              </a:ext>
            </a:extLst>
          </p:cNvPr>
          <p:cNvGraphicFramePr>
            <a:graphicFrameLocks/>
          </p:cNvGraphicFramePr>
          <p:nvPr/>
        </p:nvGraphicFramePr>
        <p:xfrm>
          <a:off x="18391" y="1714121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E5CE5F0-952D-3441-AA87-C63037AB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95" y="3767957"/>
            <a:ext cx="4948197" cy="1989175"/>
          </a:xfrm>
          <a:prstGeom prst="rect">
            <a:avLst/>
          </a:prstGeom>
        </p:spPr>
      </p:pic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7AFD92F-8C82-8141-BEDC-00E34C53E717}"/>
              </a:ext>
            </a:extLst>
          </p:cNvPr>
          <p:cNvGraphicFramePr>
            <a:graphicFrameLocks/>
          </p:cNvGraphicFramePr>
          <p:nvPr/>
        </p:nvGraphicFramePr>
        <p:xfrm>
          <a:off x="187403" y="5253294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C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745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2B3F-D81C-0846-AB81-C9B5AEE2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bits means LESS colour??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05B1-BC50-6D4B-927C-A78F1D0C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2 bit: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if we swap in for that yellow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look at 3 bit: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611D0D-095F-AD43-A76D-CB91A0BB4BAE}"/>
              </a:ext>
            </a:extLst>
          </p:cNvPr>
          <p:cNvGraphicFramePr>
            <a:graphicFrameLocks/>
          </p:cNvGraphicFramePr>
          <p:nvPr/>
        </p:nvGraphicFramePr>
        <p:xfrm>
          <a:off x="18391" y="1225024"/>
          <a:ext cx="3809332" cy="12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33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620865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6208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D554C1E-36EA-CF47-AE58-9ACB20A02B0E}"/>
              </a:ext>
            </a:extLst>
          </p:cNvPr>
          <p:cNvGraphicFramePr>
            <a:graphicFrameLocks/>
          </p:cNvGraphicFramePr>
          <p:nvPr/>
        </p:nvGraphicFramePr>
        <p:xfrm>
          <a:off x="18391" y="3288607"/>
          <a:ext cx="3809332" cy="12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33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952333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620865"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6208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BC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1E10A-308F-1C4B-8B64-9E3104F2D3B0}"/>
              </a:ext>
            </a:extLst>
          </p:cNvPr>
          <p:cNvGraphicFramePr>
            <a:graphicFrameLocks/>
          </p:cNvGraphicFramePr>
          <p:nvPr/>
        </p:nvGraphicFramePr>
        <p:xfrm>
          <a:off x="18391" y="5303025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56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2B3F-D81C-0846-AB81-C9B5AEE2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bits means LESS colour??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05B1-BC50-6D4B-927C-A78F1D0C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bit is better, right? It has more colours.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happens in 3 bit if I want this colour?</a:t>
            </a:r>
          </a:p>
          <a:p>
            <a:endParaRPr lang="en-US" dirty="0"/>
          </a:p>
          <a:p>
            <a:r>
              <a:rPr lang="en-US" dirty="0"/>
              <a:t>I have it in 2 bit (01) but not in 3 bit.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7C1E10A-308F-1C4B-8B64-9E3104F2D3B0}"/>
              </a:ext>
            </a:extLst>
          </p:cNvPr>
          <p:cNvGraphicFramePr>
            <a:graphicFrameLocks/>
          </p:cNvGraphicFramePr>
          <p:nvPr/>
        </p:nvGraphicFramePr>
        <p:xfrm>
          <a:off x="0" y="1177592"/>
          <a:ext cx="11145136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42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755547524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349968023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1314402837"/>
                    </a:ext>
                  </a:extLst>
                </a:gridCol>
                <a:gridCol w="1393142">
                  <a:extLst>
                    <a:ext uri="{9D8B030D-6E8A-4147-A177-3AD203B41FA5}">
                      <a16:colId xmlns:a16="http://schemas.microsoft.com/office/drawing/2014/main" val="3112737556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6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DE2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39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DA1D77A-C5F7-2C41-9D9F-61238E09DD2F}"/>
              </a:ext>
            </a:extLst>
          </p:cNvPr>
          <p:cNvGraphicFramePr>
            <a:graphicFrameLocks/>
          </p:cNvGraphicFramePr>
          <p:nvPr/>
        </p:nvGraphicFramePr>
        <p:xfrm>
          <a:off x="18391" y="2990470"/>
          <a:ext cx="5084580" cy="155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206535431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161113132"/>
                    </a:ext>
                  </a:extLst>
                </a:gridCol>
                <a:gridCol w="1271145">
                  <a:extLst>
                    <a:ext uri="{9D8B030D-6E8A-4147-A177-3AD203B41FA5}">
                      <a16:colId xmlns:a16="http://schemas.microsoft.com/office/drawing/2014/main" val="497571085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r>
                        <a:rPr lang="en-US" dirty="0"/>
                        <a:t>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44940"/>
                  </a:ext>
                </a:extLst>
              </a:tr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07F3E03-EE69-B249-B547-8B1B08D6D9EA}"/>
              </a:ext>
            </a:extLst>
          </p:cNvPr>
          <p:cNvGraphicFramePr>
            <a:graphicFrameLocks/>
          </p:cNvGraphicFramePr>
          <p:nvPr/>
        </p:nvGraphicFramePr>
        <p:xfrm>
          <a:off x="7035880" y="4545444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55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968E-7B48-B34F-A225-BE0DB734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9553-833D-1B4B-BE23-A0FA07634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colours up. </a:t>
            </a:r>
          </a:p>
          <a:p>
            <a:r>
              <a:rPr lang="en-US" dirty="0"/>
              <a:t>Every colour can be made with a mixture of Red, Green and Blue. RGB. </a:t>
            </a:r>
          </a:p>
          <a:p>
            <a:endParaRPr lang="en-US" dirty="0"/>
          </a:p>
          <a:p>
            <a:r>
              <a:rPr lang="en-US" dirty="0"/>
              <a:t>So for one bitmap image we split it into 3 channels. </a:t>
            </a:r>
          </a:p>
          <a:p>
            <a:endParaRPr lang="en-US" dirty="0"/>
          </a:p>
          <a:p>
            <a:r>
              <a:rPr lang="en-US" dirty="0"/>
              <a:t>A red channel </a:t>
            </a:r>
          </a:p>
          <a:p>
            <a:r>
              <a:rPr lang="en-US" dirty="0"/>
              <a:t>A green channel </a:t>
            </a:r>
          </a:p>
          <a:p>
            <a:r>
              <a:rPr lang="en-US" dirty="0"/>
              <a:t>A blue channel </a:t>
            </a:r>
          </a:p>
          <a:p>
            <a:endParaRPr lang="en-US" dirty="0"/>
          </a:p>
          <a:p>
            <a:r>
              <a:rPr lang="en-US" dirty="0"/>
              <a:t>Channel = Another word for layer </a:t>
            </a:r>
          </a:p>
        </p:txBody>
      </p:sp>
    </p:spTree>
    <p:extLst>
      <p:ext uri="{BB962C8B-B14F-4D97-AF65-F5344CB8AC3E}">
        <p14:creationId xmlns:p14="http://schemas.microsoft.com/office/powerpoint/2010/main" val="345698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F92E-44FA-6E4F-B2EE-B840DADE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grey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AA0D-1878-364C-B342-536B7396B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grey is actually not grey</a:t>
            </a:r>
          </a:p>
          <a:p>
            <a:endParaRPr lang="en-US" dirty="0"/>
          </a:p>
          <a:p>
            <a:r>
              <a:rPr lang="en-US" dirty="0"/>
              <a:t>Its 89 Red, 89 Green and 89 Blue (that was just a super coincidence) </a:t>
            </a:r>
          </a:p>
          <a:p>
            <a:endParaRPr lang="en-US" dirty="0"/>
          </a:p>
          <a:p>
            <a:r>
              <a:rPr lang="en-US" dirty="0"/>
              <a:t>But that 89 Red, 89 Green and 89 Blue, is that Decimal 89 or Hex 89…. Its decimal 89….. Why decimal 89, just because it was common to use for 8-bit images.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6A37C3-B408-5842-87DD-CCB8052BC4DF}"/>
              </a:ext>
            </a:extLst>
          </p:cNvPr>
          <p:cNvGraphicFramePr>
            <a:graphicFrameLocks/>
          </p:cNvGraphicFramePr>
          <p:nvPr/>
        </p:nvGraphicFramePr>
        <p:xfrm>
          <a:off x="5015694" y="677916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85B872-F7A4-6748-B323-5BEE1800255C}"/>
              </a:ext>
            </a:extLst>
          </p:cNvPr>
          <p:cNvGraphicFramePr>
            <a:graphicFrameLocks noGrp="1"/>
          </p:cNvGraphicFramePr>
          <p:nvPr/>
        </p:nvGraphicFramePr>
        <p:xfrm>
          <a:off x="266994" y="3951964"/>
          <a:ext cx="1172652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048">
                  <a:extLst>
                    <a:ext uri="{9D8B030D-6E8A-4147-A177-3AD203B41FA5}">
                      <a16:colId xmlns:a16="http://schemas.microsoft.com/office/drawing/2014/main" val="1347477008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805852762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1969897697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639848937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363738613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1337394059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2768084254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3391871278"/>
                    </a:ext>
                  </a:extLst>
                </a:gridCol>
                <a:gridCol w="582538">
                  <a:extLst>
                    <a:ext uri="{9D8B030D-6E8A-4147-A177-3AD203B41FA5}">
                      <a16:colId xmlns:a16="http://schemas.microsoft.com/office/drawing/2014/main" val="782661946"/>
                    </a:ext>
                  </a:extLst>
                </a:gridCol>
                <a:gridCol w="1549558">
                  <a:extLst>
                    <a:ext uri="{9D8B030D-6E8A-4147-A177-3AD203B41FA5}">
                      <a16:colId xmlns:a16="http://schemas.microsoft.com/office/drawing/2014/main" val="3682929836"/>
                    </a:ext>
                  </a:extLst>
                </a:gridCol>
                <a:gridCol w="1066048">
                  <a:extLst>
                    <a:ext uri="{9D8B030D-6E8A-4147-A177-3AD203B41FA5}">
                      <a16:colId xmlns:a16="http://schemas.microsoft.com/office/drawing/2014/main" val="94609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What colour is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When it mixed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83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0000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9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59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57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5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20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965E-5D39-8B41-9522-11891101E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0215-C13B-684E-BA87-3FDF6D84D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images are split into a red channel, green channel and blue channel. </a:t>
            </a:r>
          </a:p>
          <a:p>
            <a:r>
              <a:rPr lang="en-US" dirty="0"/>
              <a:t>Then these channels are merged and the mix of colors is what you see as your final image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E0EF5-0F26-6B4D-835F-3F2882DA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4" y="1854052"/>
            <a:ext cx="9640185" cy="500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4267-AB69-EE48-901F-29AB9114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F5F9B-888A-BB42-8AA9-33A4A0CC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1" y="677916"/>
            <a:ext cx="11698687" cy="6180083"/>
          </a:xfrm>
        </p:spPr>
        <p:txBody>
          <a:bodyPr/>
          <a:lstStyle/>
          <a:p>
            <a:r>
              <a:rPr lang="en-US" dirty="0"/>
              <a:t>This grey box was 89 Red, 89 Green and 89 Blue</a:t>
            </a:r>
          </a:p>
          <a:p>
            <a:endParaRPr lang="en-US" dirty="0"/>
          </a:p>
          <a:p>
            <a:r>
              <a:rPr lang="en-US" dirty="0"/>
              <a:t>Its an 8 bit image. It has 3 channels. Red, Green and Blue, so when its merged it blends into grey. </a:t>
            </a:r>
          </a:p>
          <a:p>
            <a:r>
              <a:rPr lang="en-US" dirty="0"/>
              <a:t>For each pixel, which is an 8x8 square, each square is 8 binary bits long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more complicated image, each square is still 8 bits, but the values change based on how much red, green and blue is needed.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B47877-32F2-F343-A8AB-C2EBDBA9527B}"/>
              </a:ext>
            </a:extLst>
          </p:cNvPr>
          <p:cNvGraphicFramePr>
            <a:graphicFrameLocks/>
          </p:cNvGraphicFramePr>
          <p:nvPr/>
        </p:nvGraphicFramePr>
        <p:xfrm>
          <a:off x="7142205" y="677916"/>
          <a:ext cx="1271145" cy="777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45">
                  <a:extLst>
                    <a:ext uri="{9D8B030D-6E8A-4147-A177-3AD203B41FA5}">
                      <a16:colId xmlns:a16="http://schemas.microsoft.com/office/drawing/2014/main" val="1861961610"/>
                    </a:ext>
                  </a:extLst>
                </a:gridCol>
              </a:tblGrid>
              <a:tr h="7774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993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3362A7-7124-1149-88DE-E48EA16263FE}"/>
              </a:ext>
            </a:extLst>
          </p:cNvPr>
          <p:cNvGraphicFramePr>
            <a:graphicFrameLocks noGrp="1"/>
          </p:cNvGraphicFramePr>
          <p:nvPr/>
        </p:nvGraphicFramePr>
        <p:xfrm>
          <a:off x="12071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0A47F66-DD0C-134C-AFA1-7070EE7F05F7}"/>
              </a:ext>
            </a:extLst>
          </p:cNvPr>
          <p:cNvGraphicFramePr>
            <a:graphicFrameLocks noGrp="1"/>
          </p:cNvGraphicFramePr>
          <p:nvPr/>
        </p:nvGraphicFramePr>
        <p:xfrm>
          <a:off x="414447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442B27-2C63-454D-888C-651F875F8BAD}"/>
              </a:ext>
            </a:extLst>
          </p:cNvPr>
          <p:cNvGraphicFramePr>
            <a:graphicFrameLocks noGrp="1"/>
          </p:cNvGraphicFramePr>
          <p:nvPr/>
        </p:nvGraphicFramePr>
        <p:xfrm>
          <a:off x="8168239" y="3436074"/>
          <a:ext cx="4023760" cy="202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70">
                  <a:extLst>
                    <a:ext uri="{9D8B030D-6E8A-4147-A177-3AD203B41FA5}">
                      <a16:colId xmlns:a16="http://schemas.microsoft.com/office/drawing/2014/main" val="27915429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437219596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654787232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759059590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289343823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2731971475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1573258459"/>
                    </a:ext>
                  </a:extLst>
                </a:gridCol>
                <a:gridCol w="502970">
                  <a:extLst>
                    <a:ext uri="{9D8B030D-6E8A-4147-A177-3AD203B41FA5}">
                      <a16:colId xmlns:a16="http://schemas.microsoft.com/office/drawing/2014/main" val="3273755806"/>
                    </a:ext>
                  </a:extLst>
                </a:gridCol>
              </a:tblGrid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0254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8220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58177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82161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237494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852078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61323"/>
                  </a:ext>
                </a:extLst>
              </a:tr>
              <a:tr h="253633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bg1"/>
                          </a:solidFill>
                        </a:rPr>
                        <a:t>01011001</a:t>
                      </a:r>
                    </a:p>
                  </a:txBody>
                  <a:tcPr marL="12625" marR="12625" marT="6313" marB="6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483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278B-342E-E843-BAE5-38B0A10A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91443-0B0A-9645-B157-874DEE27C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4F4C1-9D20-0E47-B538-D3B95CEB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" y="1174644"/>
            <a:ext cx="12018711" cy="44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you and a computer communicate?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You cannot speak binary...so what happens?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08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B1C-6DAB-8D42-9D76-3AF72EE1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49476-AFCB-1445-B4A1-2CCC3B47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a bitmap image is made up of pixels… is that all?</a:t>
            </a:r>
          </a:p>
          <a:p>
            <a:endParaRPr lang="en-US" dirty="0"/>
          </a:p>
          <a:p>
            <a:r>
              <a:rPr lang="en-US" dirty="0"/>
              <a:t>Nope. </a:t>
            </a:r>
          </a:p>
          <a:p>
            <a:endParaRPr lang="en-US" dirty="0"/>
          </a:p>
          <a:p>
            <a:r>
              <a:rPr lang="en-US" dirty="0"/>
              <a:t>You need to store data about the image. </a:t>
            </a:r>
          </a:p>
          <a:p>
            <a:r>
              <a:rPr lang="en-US" dirty="0"/>
              <a:t>You need to add the size of the image, what colour system you are using and many other things</a:t>
            </a:r>
          </a:p>
        </p:txBody>
      </p:sp>
    </p:spTree>
    <p:extLst>
      <p:ext uri="{BB962C8B-B14F-4D97-AF65-F5344CB8AC3E}">
        <p14:creationId xmlns:p14="http://schemas.microsoft.com/office/powerpoint/2010/main" val="417061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CD1E5-E7DF-B64F-B0A2-63B216823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71"/>
          <a:stretch/>
        </p:blipFill>
        <p:spPr>
          <a:xfrm>
            <a:off x="1147992" y="310551"/>
            <a:ext cx="9896015" cy="38045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43213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D2481-065B-F846-97D8-F49136BBB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3" b="21429"/>
          <a:stretch/>
        </p:blipFill>
        <p:spPr>
          <a:xfrm>
            <a:off x="1442751" y="1436914"/>
            <a:ext cx="9306498" cy="5421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18E2B-D6F3-B24E-A0CB-4338E4B37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8"/>
          <a:stretch/>
        </p:blipFill>
        <p:spPr>
          <a:xfrm>
            <a:off x="1442751" y="325592"/>
            <a:ext cx="9306501" cy="111132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2996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FB611-96B1-ED4B-A94C-7F8D79F19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33"/>
          <a:stretch/>
        </p:blipFill>
        <p:spPr>
          <a:xfrm>
            <a:off x="582084" y="1284755"/>
            <a:ext cx="11027832" cy="2922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A827C-4153-234D-9166-38F31D7B7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76"/>
          <a:stretch/>
        </p:blipFill>
        <p:spPr>
          <a:xfrm>
            <a:off x="582084" y="0"/>
            <a:ext cx="11027836" cy="128475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47728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44F7-86B1-1144-AE15-E16016B8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4B89-50BD-1845-BB6A-546C98B8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34424-31E2-924B-97AC-AF082167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837" y="-1"/>
            <a:ext cx="5606325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55607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2DE6-394D-D94F-9AA5-C6285993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0875C-F22F-3347-97C1-A4AADDFC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resolution = horizontal pixels x vertical pixels of your IMAGE</a:t>
            </a:r>
          </a:p>
          <a:p>
            <a:endParaRPr lang="en-US" dirty="0"/>
          </a:p>
          <a:p>
            <a:r>
              <a:rPr lang="en-US" dirty="0"/>
              <a:t>Screen resolution = horizontal pixels x vertical pixels of your SCREEN DISPLAY</a:t>
            </a:r>
          </a:p>
          <a:p>
            <a:endParaRPr lang="en-US" dirty="0"/>
          </a:p>
          <a:p>
            <a:r>
              <a:rPr lang="en-US" dirty="0"/>
              <a:t>If my image is 4000 x 4000 and my screen is 1080 x 720 and I view the image full screen, would it look good or bad?</a:t>
            </a:r>
          </a:p>
          <a:p>
            <a:endParaRPr lang="en-US" dirty="0"/>
          </a:p>
          <a:p>
            <a:r>
              <a:rPr lang="en-US" dirty="0"/>
              <a:t>What if my image is 600 x 480 and my screen is 1080 x 720 and I view the image full screen, would it look good or bad?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95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work out the file size of a image, you need to know 3 things</a:t>
            </a:r>
          </a:p>
          <a:p>
            <a:endParaRPr lang="en-GB" dirty="0"/>
          </a:p>
          <a:p>
            <a:r>
              <a:rPr lang="en-GB" dirty="0"/>
              <a:t>Horizontal pixels</a:t>
            </a:r>
          </a:p>
          <a:p>
            <a:r>
              <a:rPr lang="en-GB" dirty="0"/>
              <a:t>Vertical pixels</a:t>
            </a:r>
          </a:p>
          <a:p>
            <a:r>
              <a:rPr lang="en-GB" dirty="0"/>
              <a:t>Bit depth</a:t>
            </a:r>
          </a:p>
          <a:p>
            <a:endParaRPr lang="en-GB" dirty="0"/>
          </a:p>
          <a:p>
            <a:r>
              <a:rPr lang="en-GB" dirty="0"/>
              <a:t>Your formula is </a:t>
            </a:r>
          </a:p>
          <a:p>
            <a:r>
              <a:rPr lang="en-GB" dirty="0"/>
              <a:t>Vertical x Horizontal x bit depth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537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Bit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many colours are in a image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522505"/>
            <a:ext cx="9279835" cy="36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9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344" y="860612"/>
            <a:ext cx="5063655" cy="599738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Here is a black and white image</a:t>
            </a:r>
          </a:p>
          <a:p>
            <a:endParaRPr lang="en-GB" dirty="0"/>
          </a:p>
          <a:p>
            <a:r>
              <a:rPr lang="en-GB" dirty="0"/>
              <a:t>Only has 1 bit </a:t>
            </a:r>
          </a:p>
          <a:p>
            <a:r>
              <a:rPr lang="en-GB" dirty="0"/>
              <a:t>Which means 2 colours </a:t>
            </a:r>
          </a:p>
          <a:p>
            <a:r>
              <a:rPr lang="en-GB" dirty="0"/>
              <a:t>2</a:t>
            </a:r>
            <a:r>
              <a:rPr lang="en-GB" baseline="30000" dirty="0"/>
              <a:t>1 </a:t>
            </a:r>
            <a:r>
              <a:rPr lang="en-GB" dirty="0"/>
              <a:t>= 2</a:t>
            </a:r>
            <a:endParaRPr lang="en-GB" baseline="30000" dirty="0"/>
          </a:p>
          <a:p>
            <a:endParaRPr lang="en-GB" dirty="0"/>
          </a:p>
          <a:p>
            <a:r>
              <a:rPr lang="en-GB" dirty="0"/>
              <a:t>So 600 x 800 x 1</a:t>
            </a:r>
          </a:p>
          <a:p>
            <a:endParaRPr lang="en-GB" dirty="0"/>
          </a:p>
          <a:p>
            <a:r>
              <a:rPr lang="en-GB" dirty="0"/>
              <a:t>480,000 bits (divide this by 8 to get..)</a:t>
            </a:r>
          </a:p>
          <a:p>
            <a:r>
              <a:rPr lang="en-GB" dirty="0"/>
              <a:t>60,000 bytes (divide this by 1024..)</a:t>
            </a:r>
          </a:p>
          <a:p>
            <a:r>
              <a:rPr lang="en-GB" dirty="0"/>
              <a:t>58.5 KB (divide this by 1024..)</a:t>
            </a:r>
          </a:p>
          <a:p>
            <a:r>
              <a:rPr lang="en-GB" dirty="0"/>
              <a:t>0.05 MB 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1842891"/>
            <a:ext cx="5852160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95739" y="1842891"/>
            <a:ext cx="0" cy="3906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95740" y="5748968"/>
            <a:ext cx="64326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4817" y="337930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600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6770" y="582684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260844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9064" y="860612"/>
            <a:ext cx="5082935" cy="5997387"/>
          </a:xfrm>
        </p:spPr>
        <p:txBody>
          <a:bodyPr/>
          <a:lstStyle/>
          <a:p>
            <a:r>
              <a:rPr lang="en-GB" dirty="0"/>
              <a:t>Here is a 16bit image</a:t>
            </a:r>
          </a:p>
          <a:p>
            <a:endParaRPr lang="en-GB" dirty="0"/>
          </a:p>
          <a:p>
            <a:r>
              <a:rPr lang="en-GB" dirty="0"/>
              <a:t>Has 65,536 colours</a:t>
            </a:r>
          </a:p>
          <a:p>
            <a:r>
              <a:rPr lang="en-GB" dirty="0"/>
              <a:t>2</a:t>
            </a:r>
            <a:r>
              <a:rPr lang="en-GB" baseline="30000" dirty="0"/>
              <a:t>16</a:t>
            </a:r>
            <a:r>
              <a:rPr lang="en-GB" dirty="0"/>
              <a:t> = 65,536</a:t>
            </a:r>
          </a:p>
          <a:p>
            <a:endParaRPr lang="en-GB" dirty="0"/>
          </a:p>
          <a:p>
            <a:r>
              <a:rPr lang="en-GB" dirty="0"/>
              <a:t>So 600 x 800 x 16</a:t>
            </a:r>
          </a:p>
          <a:p>
            <a:r>
              <a:rPr lang="en-GB" dirty="0"/>
              <a:t>7,680,000 bits (divide this by 8..)</a:t>
            </a:r>
          </a:p>
          <a:p>
            <a:r>
              <a:rPr lang="en-GB" dirty="0"/>
              <a:t>960,000 bytes (divide by 1024)</a:t>
            </a:r>
          </a:p>
          <a:p>
            <a:r>
              <a:rPr lang="en-GB" dirty="0"/>
              <a:t>937.5 KB (divide by 1024..)</a:t>
            </a:r>
          </a:p>
          <a:p>
            <a:r>
              <a:rPr lang="en-GB" dirty="0"/>
              <a:t>0.9MB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2" y="1842891"/>
            <a:ext cx="5852160" cy="3657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95739" y="1842891"/>
            <a:ext cx="0" cy="3906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95740" y="5748968"/>
            <a:ext cx="64133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94817" y="3379303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600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6770" y="5826845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195736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ASCII code is made up of 7 bits. 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6</a:t>
            </a:r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6</a:t>
            </a:r>
            <a:r>
              <a:rPr lang="en-US" dirty="0"/>
              <a:t> bits mean you can have 128 characters </a:t>
            </a:r>
            <a:br>
              <a:rPr lang="en-US" dirty="0"/>
            </a:br>
            <a:r>
              <a:rPr lang="en-US" dirty="0"/>
              <a:t>(including 0)</a:t>
            </a:r>
          </a:p>
          <a:p>
            <a:endParaRPr lang="en-US" dirty="0"/>
          </a:p>
          <a:p>
            <a:r>
              <a:rPr lang="en-US" dirty="0"/>
              <a:t>Standard ASCII is split up into 2 sections:</a:t>
            </a:r>
          </a:p>
          <a:p>
            <a:endParaRPr lang="en-US" dirty="0"/>
          </a:p>
          <a:p>
            <a:r>
              <a:rPr lang="en-US" dirty="0"/>
              <a:t>Non Printable - System codes like ESC, ENTER - these are between 0 -31</a:t>
            </a:r>
          </a:p>
          <a:p>
            <a:endParaRPr lang="en-US" dirty="0"/>
          </a:p>
          <a:p>
            <a:r>
              <a:rPr lang="en-US" dirty="0"/>
              <a:t>Printable - from 32- 127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245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54F8-F7B1-0946-B700-8D401F25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C7BF-E659-A745-992F-E4AD75A9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Bitmap = Uses pixels to make an image </a:t>
            </a:r>
          </a:p>
          <a:p>
            <a:r>
              <a:rPr lang="en-US" dirty="0"/>
              <a:t>More pixels = better resolution </a:t>
            </a:r>
          </a:p>
          <a:p>
            <a:r>
              <a:rPr lang="en-US" dirty="0"/>
              <a:t>When you zoom in the number of pixels stays the same – so when you zoom it loses quality </a:t>
            </a:r>
          </a:p>
          <a:p>
            <a:r>
              <a:rPr lang="en-US" dirty="0"/>
              <a:t>Photo realistic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38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4D27-B858-BD48-AECC-D3FDA021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29E4F-D16C-8C44-95FD-4B106A334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 images are a different type of image</a:t>
            </a:r>
          </a:p>
          <a:p>
            <a:r>
              <a:rPr lang="en-US" dirty="0"/>
              <a:t>It does NOT use pixels. </a:t>
            </a:r>
          </a:p>
          <a:p>
            <a:endParaRPr lang="en-US" dirty="0"/>
          </a:p>
          <a:p>
            <a:r>
              <a:rPr lang="en-US" dirty="0"/>
              <a:t>It just uses maths. </a:t>
            </a:r>
          </a:p>
          <a:p>
            <a:endParaRPr lang="en-US" dirty="0"/>
          </a:p>
          <a:p>
            <a:r>
              <a:rPr lang="en-US" dirty="0"/>
              <a:t>Its made up of </a:t>
            </a:r>
          </a:p>
          <a:p>
            <a:r>
              <a:rPr lang="en-US" dirty="0"/>
              <a:t>Drawing Object</a:t>
            </a:r>
          </a:p>
          <a:p>
            <a:r>
              <a:rPr lang="en-US" dirty="0"/>
              <a:t>Drawing List </a:t>
            </a:r>
          </a:p>
          <a:p>
            <a:r>
              <a:rPr lang="en-US" dirty="0"/>
              <a:t>Property </a:t>
            </a:r>
          </a:p>
          <a:p>
            <a:r>
              <a:rPr lang="en-US" dirty="0"/>
              <a:t>User Space</a:t>
            </a:r>
          </a:p>
        </p:txBody>
      </p:sp>
    </p:spTree>
    <p:extLst>
      <p:ext uri="{BB962C8B-B14F-4D97-AF65-F5344CB8AC3E}">
        <p14:creationId xmlns:p14="http://schemas.microsoft.com/office/powerpoint/2010/main" val="3319262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7D09-BDCB-5B4E-845A-41DC75FD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to Bitmap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C030-7FAC-5247-B47D-3CC7F70E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with vector you only care about drawing lines from point A to point B, when you resize the image point A and point B get adjusted accordingly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3BF4A-1B9F-FB4F-BF50-D1067700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72" y="1463754"/>
            <a:ext cx="5844399" cy="49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6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pic>
        <p:nvPicPr>
          <p:cNvPr id="4" name="Content Placeholder 3" descr="Screen Shot 2016-08-25 at 16.42.2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9" t="16473" r="32666" b="6582"/>
          <a:stretch/>
        </p:blipFill>
        <p:spPr>
          <a:xfrm>
            <a:off x="7465717" y="1764948"/>
            <a:ext cx="2992386" cy="27980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832252"/>
            <a:ext cx="5984772" cy="602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you need a co-ordinate system. This is called USER SPACE.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420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draw circle</a:t>
            </a:r>
          </a:p>
          <a:p>
            <a:r>
              <a:rPr lang="de-DE" dirty="0"/>
              <a:t>     center        0.5, 0.5</a:t>
            </a:r>
          </a:p>
          <a:p>
            <a:r>
              <a:rPr lang="de-DE" dirty="0"/>
              <a:t>     radius        0.4</a:t>
            </a:r>
          </a:p>
          <a:p>
            <a:r>
              <a:rPr lang="de-DE" dirty="0"/>
              <a:t>     fill-color    yellow</a:t>
            </a:r>
          </a:p>
          <a:p>
            <a:r>
              <a:rPr lang="de-DE" dirty="0"/>
              <a:t>     stroke-color  black</a:t>
            </a:r>
          </a:p>
          <a:p>
            <a:r>
              <a:rPr lang="de-DE" dirty="0"/>
              <a:t>     stroke-width  0.05</a:t>
            </a:r>
          </a:p>
          <a:p>
            <a:r>
              <a:rPr lang="de-DE" dirty="0"/>
              <a:t>draw circle</a:t>
            </a:r>
          </a:p>
          <a:p>
            <a:r>
              <a:rPr lang="de-DE" dirty="0"/>
              <a:t>     center        0.35, 0.4</a:t>
            </a:r>
          </a:p>
          <a:p>
            <a:r>
              <a:rPr lang="de-DE" dirty="0"/>
              <a:t>     radius        0.05</a:t>
            </a:r>
          </a:p>
          <a:p>
            <a:r>
              <a:rPr lang="de-DE" dirty="0"/>
              <a:t>     fill-color    black</a:t>
            </a:r>
          </a:p>
          <a:p>
            <a:r>
              <a:rPr lang="de-DE" dirty="0"/>
              <a:t>draw circle</a:t>
            </a:r>
          </a:p>
          <a:p>
            <a:r>
              <a:rPr lang="de-DE" dirty="0"/>
              <a:t>     center        0.65, 0.4</a:t>
            </a:r>
          </a:p>
          <a:p>
            <a:r>
              <a:rPr lang="de-DE" dirty="0"/>
              <a:t>     radius        0.05</a:t>
            </a:r>
          </a:p>
          <a:p>
            <a:r>
              <a:rPr lang="de-DE" dirty="0"/>
              <a:t>     fill-color    black</a:t>
            </a:r>
          </a:p>
          <a:p>
            <a:r>
              <a:rPr lang="de-DE" dirty="0"/>
              <a:t>draw line</a:t>
            </a:r>
          </a:p>
          <a:p>
            <a:r>
              <a:rPr lang="de-DE" dirty="0"/>
              <a:t>     start         0.3, 0.6</a:t>
            </a:r>
          </a:p>
          <a:p>
            <a:r>
              <a:rPr lang="de-DE" dirty="0"/>
              <a:t>     end           0.7, 0.6</a:t>
            </a:r>
          </a:p>
          <a:p>
            <a:r>
              <a:rPr lang="de-DE" dirty="0"/>
              <a:t>     stroke-color  black</a:t>
            </a:r>
          </a:p>
          <a:p>
            <a:r>
              <a:rPr lang="de-DE" dirty="0"/>
              <a:t>     stroke-width  0.1</a:t>
            </a:r>
            <a:endParaRPr lang="en-US" dirty="0"/>
          </a:p>
        </p:txBody>
      </p:sp>
      <p:pic>
        <p:nvPicPr>
          <p:cNvPr id="4" name="Picture 3" descr="Screen Shot 2016-08-25 at 16.45.30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18" y="1495595"/>
            <a:ext cx="4426638" cy="440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 vector image?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Drawing Object</a:t>
            </a:r>
          </a:p>
          <a:p>
            <a:r>
              <a:rPr lang="en-US" dirty="0"/>
              <a:t>What you are actually drawing. Circle, Square, Text, Lines etc..</a:t>
            </a:r>
          </a:p>
          <a:p>
            <a:endParaRPr lang="en-US" dirty="0"/>
          </a:p>
          <a:p>
            <a:r>
              <a:rPr lang="en-US" dirty="0"/>
              <a:t>Property </a:t>
            </a:r>
          </a:p>
          <a:p>
            <a:r>
              <a:rPr lang="en-US" dirty="0"/>
              <a:t>The location, size, stroke and colour of the drawing object</a:t>
            </a:r>
          </a:p>
          <a:p>
            <a:endParaRPr lang="en-US" dirty="0"/>
          </a:p>
          <a:p>
            <a:r>
              <a:rPr lang="en-US" dirty="0"/>
              <a:t>Drawling list </a:t>
            </a:r>
          </a:p>
          <a:p>
            <a:r>
              <a:rPr lang="en-US" dirty="0"/>
              <a:t>What to draw in what order (what layers are first)</a:t>
            </a:r>
          </a:p>
          <a:p>
            <a:endParaRPr lang="en-US" dirty="0"/>
          </a:p>
          <a:p>
            <a:r>
              <a:rPr lang="en-US" dirty="0"/>
              <a:t>User Space</a:t>
            </a:r>
          </a:p>
          <a:p>
            <a:r>
              <a:rPr lang="en-US" dirty="0"/>
              <a:t>The area you are drawing in</a:t>
            </a:r>
          </a:p>
        </p:txBody>
      </p:sp>
    </p:spTree>
    <p:extLst>
      <p:ext uri="{BB962C8B-B14F-4D97-AF65-F5344CB8AC3E}">
        <p14:creationId xmlns:p14="http://schemas.microsoft.com/office/powerpoint/2010/main" val="755370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D060-0E3D-374B-B158-84B73A2A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4133-17C4-8540-BCF5-C1E560D22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less file size</a:t>
            </a:r>
          </a:p>
          <a:p>
            <a:r>
              <a:rPr lang="en-US" dirty="0"/>
              <a:t>Scalable, resize and you keep the quality </a:t>
            </a:r>
          </a:p>
          <a:p>
            <a:r>
              <a:rPr lang="en-US" dirty="0"/>
              <a:t>Not photo realistic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4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D695-624C-C44D-B869-034989C5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Bitmap or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660D-56AF-6645-A5E0-12B9F8EE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Would you pick bitmap or vector for the following?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large poster of a human face</a:t>
            </a:r>
          </a:p>
          <a:p>
            <a:pPr marL="514350" indent="-514350">
              <a:buAutoNum type="arabicPeriod"/>
            </a:pPr>
            <a:r>
              <a:rPr lang="en-US" dirty="0"/>
              <a:t>A business logo </a:t>
            </a:r>
          </a:p>
          <a:p>
            <a:pPr marL="514350" indent="-514350">
              <a:buAutoNum type="arabicPeriod"/>
            </a:pPr>
            <a:r>
              <a:rPr lang="en-US" dirty="0"/>
              <a:t>Text </a:t>
            </a:r>
          </a:p>
          <a:p>
            <a:pPr marL="514350" indent="-514350">
              <a:buAutoNum type="arabicPeriod"/>
            </a:pPr>
            <a:r>
              <a:rPr lang="en-US" dirty="0"/>
              <a:t>A cartoon character </a:t>
            </a:r>
          </a:p>
          <a:p>
            <a:pPr marL="514350" indent="-514350">
              <a:buAutoNum type="arabicPeriod"/>
            </a:pPr>
            <a:r>
              <a:rPr lang="en-US" dirty="0"/>
              <a:t>Your ID card photo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Task </a:t>
            </a:r>
          </a:p>
          <a:p>
            <a:r>
              <a:rPr lang="en-US" dirty="0"/>
              <a:t>Make one image as a bitmap and the SAME image as a vector. 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3 similarities between using bitmap and vector software?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3 differences between using bitmap and vector software?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06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8C21-924B-7142-9E9C-D0E10400E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97CD-9760-C244-A15F-98D6C113193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Understand how and why a computer represents • sound, including the effects of the sample rate</a:t>
            </a:r>
            <a:br>
              <a:rPr lang="en-US" dirty="0"/>
            </a:br>
            <a:r>
              <a:rPr lang="en-US" dirty="0"/>
              <a:t>and sample resolution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A sound wave is sampled for sound to be converted to binary, which is processed by a computer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The sample rate is the number of samples taken in a second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The sample resolution is the number of bits per sample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The accuracy of the recording and the file size increases as the sample rate and resolution increase 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Understand: How to represent sound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Able: Calculate the file size for a sound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Answer: What is sample rate?</a:t>
            </a:r>
          </a:p>
        </p:txBody>
      </p:sp>
    </p:spTree>
    <p:extLst>
      <p:ext uri="{BB962C8B-B14F-4D97-AF65-F5344CB8AC3E}">
        <p14:creationId xmlns:p14="http://schemas.microsoft.com/office/powerpoint/2010/main" val="645351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dirty="0"/>
              <a:t>How is sound represented?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Sampling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Sampling rate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Sampling resolution 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Using sound software </a:t>
            </a:r>
          </a:p>
        </p:txBody>
      </p:sp>
    </p:spTree>
    <p:extLst>
      <p:ext uri="{BB962C8B-B14F-4D97-AF65-F5344CB8AC3E}">
        <p14:creationId xmlns:p14="http://schemas.microsoft.com/office/powerpoint/2010/main" val="1816161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 Printable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8A8708-5B74-624B-8644-496956A3D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67EAAD3-F008-A04F-90B4-8F890659C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68"/>
          <a:stretch/>
        </p:blipFill>
        <p:spPr bwMode="auto">
          <a:xfrm>
            <a:off x="4534379" y="-1"/>
            <a:ext cx="31232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33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one is correct?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is air particles moving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are vibrations being picked up by your 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Sound is measured by waves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All are true </a:t>
            </a:r>
          </a:p>
        </p:txBody>
      </p:sp>
    </p:spTree>
    <p:extLst>
      <p:ext uri="{BB962C8B-B14F-4D97-AF65-F5344CB8AC3E}">
        <p14:creationId xmlns:p14="http://schemas.microsoft.com/office/powerpoint/2010/main" val="5468971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sound?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something can make a vibration, then it moves air particles around it. </a:t>
            </a:r>
          </a:p>
          <a:p>
            <a:endParaRPr lang="en-US" dirty="0"/>
          </a:p>
          <a:p>
            <a:r>
              <a:rPr lang="en-US" dirty="0"/>
              <a:t>These air particles then move other air particles which move other air particles </a:t>
            </a:r>
          </a:p>
          <a:p>
            <a:endParaRPr lang="en-US" dirty="0"/>
          </a:p>
          <a:p>
            <a:r>
              <a:rPr lang="en-US" dirty="0"/>
              <a:t>This continues until it reaches your ear </a:t>
            </a:r>
          </a:p>
          <a:p>
            <a:endParaRPr lang="en-US" dirty="0"/>
          </a:p>
          <a:p>
            <a:r>
              <a:rPr lang="en-US" dirty="0"/>
              <a:t>When it enters your ear then it becomes sound. </a:t>
            </a:r>
          </a:p>
          <a:p>
            <a:endParaRPr lang="en-US" dirty="0"/>
          </a:p>
          <a:p>
            <a:r>
              <a:rPr lang="en-US" dirty="0"/>
              <a:t>Before this – its just compression waves. </a:t>
            </a:r>
          </a:p>
        </p:txBody>
      </p:sp>
    </p:spTree>
    <p:extLst>
      <p:ext uri="{BB962C8B-B14F-4D97-AF65-F5344CB8AC3E}">
        <p14:creationId xmlns:p14="http://schemas.microsoft.com/office/powerpoint/2010/main" val="27552107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Famous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tree falls over and there is no one to hear it, does it make a sound?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83" y="1863989"/>
            <a:ext cx="6482728" cy="4862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4257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Sine wave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Sound is represented by a wave, or sine wave. It does NOT exist like this in real life, its just used to help describe sound</a:t>
            </a: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0108" y="2587165"/>
            <a:ext cx="8004408" cy="391205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9692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Sine wave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0" y="5047358"/>
            <a:ext cx="9144000" cy="181064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Amplitude – Maximum disturbance from undisturbed position</a:t>
            </a:r>
          </a:p>
          <a:p>
            <a:endParaRPr lang="en-US" sz="2400" dirty="0"/>
          </a:p>
          <a:p>
            <a:r>
              <a:rPr lang="en-US" sz="2400" dirty="0"/>
              <a:t>Frequency – How many times a complete wave form in 1 second </a:t>
            </a:r>
          </a:p>
          <a:p>
            <a:endParaRPr lang="en-US" sz="2400" dirty="0"/>
          </a:p>
          <a:p>
            <a:r>
              <a:rPr lang="en-US" sz="2400" dirty="0"/>
              <a:t>Wavelength – Distance between one crest and the next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97" y="812140"/>
            <a:ext cx="8675975" cy="41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3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 up the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</a:t>
            </a:r>
          </a:p>
          <a:p>
            <a:endParaRPr lang="en-US" dirty="0"/>
          </a:p>
          <a:p>
            <a:r>
              <a:rPr lang="en-US" dirty="0"/>
              <a:t>Sampling rate </a:t>
            </a:r>
          </a:p>
          <a:p>
            <a:endParaRPr lang="en-US" dirty="0"/>
          </a:p>
          <a:p>
            <a:r>
              <a:rPr lang="en-US" dirty="0"/>
              <a:t>Sampling resolution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64293" y="3926793"/>
            <a:ext cx="5182738" cy="1200328"/>
            <a:chOff x="3089479" y="1352629"/>
            <a:chExt cx="5182738" cy="1200328"/>
          </a:xfrm>
        </p:grpSpPr>
        <p:sp>
          <p:nvSpPr>
            <p:cNvPr id="7" name="Rounded Rectangle 6"/>
            <p:cNvSpPr/>
            <p:nvPr/>
          </p:nvSpPr>
          <p:spPr>
            <a:xfrm>
              <a:off x="3089479" y="1352629"/>
              <a:ext cx="5182738" cy="1200328"/>
            </a:xfrm>
            <a:prstGeom prst="roundRect">
              <a:avLst/>
            </a:prstGeom>
            <a:solidFill>
              <a:srgbClr val="C3D6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89479" y="1352629"/>
              <a:ext cx="518273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Converting a sound wave in a digital form. This take regular measurements of the sound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7659" y="2027126"/>
            <a:ext cx="5182738" cy="1200328"/>
            <a:chOff x="3089479" y="3195029"/>
            <a:chExt cx="5182738" cy="1200328"/>
          </a:xfrm>
        </p:grpSpPr>
        <p:sp>
          <p:nvSpPr>
            <p:cNvPr id="8" name="Rounded Rectangle 7"/>
            <p:cNvSpPr/>
            <p:nvPr/>
          </p:nvSpPr>
          <p:spPr>
            <a:xfrm>
              <a:off x="3089479" y="3195029"/>
              <a:ext cx="5182738" cy="1200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11265" y="3375588"/>
              <a:ext cx="32432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Number of samples taken per second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85800" y="5522300"/>
            <a:ext cx="5682201" cy="1200328"/>
            <a:chOff x="2590016" y="5314791"/>
            <a:chExt cx="5682201" cy="1200328"/>
          </a:xfrm>
        </p:grpSpPr>
        <p:sp>
          <p:nvSpPr>
            <p:cNvPr id="9" name="Rounded Rectangle 8"/>
            <p:cNvSpPr/>
            <p:nvPr/>
          </p:nvSpPr>
          <p:spPr>
            <a:xfrm>
              <a:off x="2590016" y="5314791"/>
              <a:ext cx="5182738" cy="1200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11876" y="5314791"/>
              <a:ext cx="5560341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How many samples can be taken. 8-bit rate = 2</a:t>
              </a:r>
              <a:r>
                <a:rPr lang="en-US" sz="2400" baseline="30000" dirty="0">
                  <a:latin typeface="Century Gothic"/>
                  <a:cs typeface="Century Gothic"/>
                </a:rPr>
                <a:t>8</a:t>
              </a:r>
              <a:r>
                <a:rPr lang="en-US" sz="2400" dirty="0">
                  <a:latin typeface="Century Gothic"/>
                  <a:cs typeface="Century Gothic"/>
                </a:rPr>
                <a:t> = 256 samples</a:t>
              </a:r>
            </a:p>
            <a:p>
              <a:r>
                <a:rPr lang="en-US" sz="2400" dirty="0">
                  <a:latin typeface="Century Gothic"/>
                  <a:cs typeface="Century Gothic"/>
                </a:rPr>
                <a:t>16 bit = 2</a:t>
              </a:r>
              <a:r>
                <a:rPr lang="en-US" sz="2400" baseline="30000" dirty="0">
                  <a:latin typeface="Century Gothic"/>
                  <a:cs typeface="Century Gothic"/>
                </a:rPr>
                <a:t>16 </a:t>
              </a:r>
              <a:r>
                <a:rPr lang="en-US" sz="2400" dirty="0">
                  <a:latin typeface="Century Gothic"/>
                  <a:cs typeface="Century Gothic"/>
                </a:rPr>
                <a:t>= 65,536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522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Match up the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Sampling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Sampling rate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Sampling resolution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107659" y="1063008"/>
            <a:ext cx="5182738" cy="1200328"/>
            <a:chOff x="3089479" y="1352629"/>
            <a:chExt cx="5182738" cy="1200328"/>
          </a:xfrm>
        </p:grpSpPr>
        <p:sp>
          <p:nvSpPr>
            <p:cNvPr id="7" name="Rounded Rectangle 6"/>
            <p:cNvSpPr/>
            <p:nvPr/>
          </p:nvSpPr>
          <p:spPr>
            <a:xfrm>
              <a:off x="3089479" y="1352629"/>
              <a:ext cx="5182738" cy="1200328"/>
            </a:xfrm>
            <a:prstGeom prst="roundRect">
              <a:avLst/>
            </a:prstGeom>
            <a:solidFill>
              <a:srgbClr val="C3D6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89479" y="1352629"/>
              <a:ext cx="5182738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Converting a sound wave in a digital form. This take regular measurements of the sound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7659" y="2849910"/>
            <a:ext cx="5182738" cy="1200328"/>
            <a:chOff x="3089479" y="3195029"/>
            <a:chExt cx="5182738" cy="1200328"/>
          </a:xfrm>
        </p:grpSpPr>
        <p:sp>
          <p:nvSpPr>
            <p:cNvPr id="8" name="Rounded Rectangle 7"/>
            <p:cNvSpPr/>
            <p:nvPr/>
          </p:nvSpPr>
          <p:spPr>
            <a:xfrm>
              <a:off x="3089479" y="3195029"/>
              <a:ext cx="5182738" cy="120032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11265" y="3375588"/>
              <a:ext cx="32432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entury Gothic"/>
                  <a:cs typeface="Century Gothic"/>
                </a:rPr>
                <a:t>Number of samples taken per second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07660" y="5397652"/>
            <a:ext cx="5682201" cy="1200328"/>
            <a:chOff x="2590016" y="5314791"/>
            <a:chExt cx="5682201" cy="1200328"/>
          </a:xfrm>
        </p:grpSpPr>
        <p:sp>
          <p:nvSpPr>
            <p:cNvPr id="9" name="Rounded Rectangle 8"/>
            <p:cNvSpPr/>
            <p:nvPr/>
          </p:nvSpPr>
          <p:spPr>
            <a:xfrm>
              <a:off x="2590016" y="5314791"/>
              <a:ext cx="5182738" cy="120032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11876" y="5314791"/>
              <a:ext cx="5560341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Gothic"/>
                  <a:cs typeface="Century Gothic"/>
                </a:rPr>
                <a:t>How many samples can be taken. 8-bit rate = 2</a:t>
              </a:r>
              <a:r>
                <a:rPr lang="en-US" sz="2400" baseline="30000" dirty="0">
                  <a:latin typeface="Century Gothic"/>
                  <a:cs typeface="Century Gothic"/>
                </a:rPr>
                <a:t>8</a:t>
              </a:r>
              <a:r>
                <a:rPr lang="en-US" sz="2400" dirty="0">
                  <a:latin typeface="Century Gothic"/>
                  <a:cs typeface="Century Gothic"/>
                </a:rPr>
                <a:t> = 256 samples</a:t>
              </a:r>
            </a:p>
            <a:p>
              <a:r>
                <a:rPr lang="en-US" sz="2400" dirty="0">
                  <a:latin typeface="Century Gothic"/>
                  <a:cs typeface="Century Gothic"/>
                </a:rPr>
                <a:t>16 bit = 2</a:t>
              </a:r>
              <a:r>
                <a:rPr lang="en-US" sz="2400" baseline="30000" dirty="0">
                  <a:latin typeface="Century Gothic"/>
                  <a:cs typeface="Century Gothic"/>
                </a:rPr>
                <a:t>16 </a:t>
              </a:r>
              <a:r>
                <a:rPr lang="en-US" sz="2400" dirty="0">
                  <a:latin typeface="Century Gothic"/>
                  <a:cs typeface="Century Gothic"/>
                </a:rPr>
                <a:t>= 65,536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4352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 size (bits) = </a:t>
            </a:r>
          </a:p>
          <a:p>
            <a:r>
              <a:rPr lang="en-US" dirty="0"/>
              <a:t>sampling frequency (Hz) x sampling depth (bits) x length of sound (s) x channels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endParaRPr lang="en-US" dirty="0"/>
          </a:p>
          <a:p>
            <a:r>
              <a:rPr lang="en-US" dirty="0"/>
              <a:t>A stereo song has to be recorded at CD quality. The song is 4 minutes and 8 seconds long. How much disk space would the captured song occupy?</a:t>
            </a:r>
          </a:p>
          <a:p>
            <a:endParaRPr lang="en-US" dirty="0"/>
          </a:p>
          <a:p>
            <a:r>
              <a:rPr lang="en-US" dirty="0"/>
              <a:t>Settings for CD quality are:</a:t>
            </a:r>
          </a:p>
          <a:p>
            <a:r>
              <a:rPr lang="en-US" dirty="0"/>
              <a:t>Sampling frequency = 44100 Hz (44.1KHz)</a:t>
            </a:r>
          </a:p>
          <a:p>
            <a:r>
              <a:rPr lang="en-US" dirty="0"/>
              <a:t>Sampling depth = 16 bit</a:t>
            </a:r>
          </a:p>
          <a:p>
            <a:endParaRPr lang="en-US" dirty="0"/>
          </a:p>
          <a:p>
            <a:r>
              <a:rPr lang="en-US" dirty="0"/>
              <a:t>Length of song = 4 x 60 + 8 = 248 seconds</a:t>
            </a:r>
          </a:p>
          <a:p>
            <a:r>
              <a:rPr lang="en-US" dirty="0"/>
              <a:t>File size (bits) = 44100 x 16 x 248 x 2 = 349977600</a:t>
            </a:r>
          </a:p>
          <a:p>
            <a:r>
              <a:rPr lang="en-US" dirty="0"/>
              <a:t>File size (bytes) = 349977600 / 8 = 43747200</a:t>
            </a:r>
          </a:p>
          <a:p>
            <a:r>
              <a:rPr lang="en-US" dirty="0"/>
              <a:t>File size (kilobytes) = 43747200 / 1024 = 42721.88</a:t>
            </a:r>
          </a:p>
          <a:p>
            <a:r>
              <a:rPr lang="en-US" dirty="0"/>
              <a:t>File size (megabytes) = 42721.88 / 1024 = </a:t>
            </a:r>
            <a:r>
              <a:rPr lang="en-US" b="1" dirty="0"/>
              <a:t>41.72Mb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25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 stereo song has to be recorded at CD quality. The song is 2 minutes and 32 seconds long. What file size would the song have?</a:t>
            </a:r>
          </a:p>
          <a:p>
            <a:endParaRPr lang="en-US" dirty="0"/>
          </a:p>
          <a:p>
            <a:r>
              <a:rPr lang="en-US" dirty="0"/>
              <a:t>2. A stereo song has to be recorded at CD quality. The song is 4 minutes and 45 seconds long. What file size would the song have?</a:t>
            </a:r>
          </a:p>
          <a:p>
            <a:endParaRPr lang="en-US" dirty="0"/>
          </a:p>
          <a:p>
            <a:r>
              <a:rPr lang="en-US" dirty="0"/>
              <a:t>3. A 1 minute 15 second audio track is sampled in mono at 22.5KHz using an 8 bit sample rate. What file size would the track be?</a:t>
            </a:r>
          </a:p>
          <a:p>
            <a:endParaRPr lang="en-US" dirty="0"/>
          </a:p>
          <a:p>
            <a:r>
              <a:rPr lang="en-US" dirty="0"/>
              <a:t>4. A 32 second audio track is sampled in stereo at 22.5KHz using a 16 bit sample rate. What file size would the track be?</a:t>
            </a:r>
          </a:p>
        </p:txBody>
      </p:sp>
    </p:spTree>
    <p:extLst>
      <p:ext uri="{BB962C8B-B14F-4D97-AF65-F5344CB8AC3E}">
        <p14:creationId xmlns:p14="http://schemas.microsoft.com/office/powerpoint/2010/main" val="2443888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/ Get an audio file and export it with different sample rates and resolution to hear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3131438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Printable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0" y="5061961"/>
            <a:ext cx="9144000" cy="447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So if you the word Cat </a:t>
            </a:r>
          </a:p>
          <a:p>
            <a:r>
              <a:rPr lang="en-US" dirty="0">
                <a:solidFill>
                  <a:schemeClr val="bg1"/>
                </a:solidFill>
              </a:rPr>
              <a:t>Its 67, 97, 116</a:t>
            </a:r>
          </a:p>
          <a:p>
            <a:r>
              <a:rPr lang="en-US" dirty="0">
                <a:solidFill>
                  <a:schemeClr val="bg1"/>
                </a:solidFill>
              </a:rPr>
              <a:t>1000011 1100001    1110100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4D27C-280D-2841-A20F-6A450C45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1E56A1B-2042-924E-A0C4-2A8805130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4"/>
          <a:stretch/>
        </p:blipFill>
        <p:spPr bwMode="auto">
          <a:xfrm>
            <a:off x="7815532" y="0"/>
            <a:ext cx="4215921" cy="6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5330DCA-B7AF-969F-BA04-0B49A1F652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018805"/>
            <a:ext cx="6096000" cy="2820389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AF9F37-AFB2-F9E7-2B99-18662ADB6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52936"/>
            <a:ext cx="6096000" cy="2352128"/>
          </a:xfrm>
        </p:spPr>
      </p:pic>
    </p:spTree>
    <p:extLst>
      <p:ext uri="{BB962C8B-B14F-4D97-AF65-F5344CB8AC3E}">
        <p14:creationId xmlns:p14="http://schemas.microsoft.com/office/powerpoint/2010/main" val="11661632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0434E6-8137-028E-B19D-F7B1324ADC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32214"/>
            <a:ext cx="6096000" cy="2993571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7CF88C-EC9E-7275-4F63-7035D611A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662354"/>
            <a:ext cx="6096000" cy="1533292"/>
          </a:xfrm>
        </p:spPr>
      </p:pic>
    </p:spTree>
    <p:extLst>
      <p:ext uri="{BB962C8B-B14F-4D97-AF65-F5344CB8AC3E}">
        <p14:creationId xmlns:p14="http://schemas.microsoft.com/office/powerpoint/2010/main" val="35039690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602B39E-ADC3-943C-7EFD-66F8B3D38D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14624"/>
            <a:ext cx="6096000" cy="3628752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CA73EA3-9523-6B90-84DE-88DE659E9F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061010"/>
            <a:ext cx="6096000" cy="735980"/>
          </a:xfrm>
        </p:spPr>
      </p:pic>
    </p:spTree>
    <p:extLst>
      <p:ext uri="{BB962C8B-B14F-4D97-AF65-F5344CB8AC3E}">
        <p14:creationId xmlns:p14="http://schemas.microsoft.com/office/powerpoint/2010/main" val="336035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your initials in Binary?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98CF95-CBD2-244D-AEB9-554CC9D4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71E7A3F-DB23-2742-8062-7B3D03A3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1" y="508407"/>
            <a:ext cx="10414958" cy="634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040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4566</Words>
  <Application>Microsoft Macintosh PowerPoint</Application>
  <PresentationFormat>Widescreen</PresentationFormat>
  <Paragraphs>1420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Avenir Book</vt:lpstr>
      <vt:lpstr>Calibri</vt:lpstr>
      <vt:lpstr>Calibri Light</vt:lpstr>
      <vt:lpstr>Century Gothic</vt:lpstr>
      <vt:lpstr>Gill Sans</vt:lpstr>
      <vt:lpstr>Office Theme</vt:lpstr>
      <vt:lpstr>1.2 Text, sound and images </vt:lpstr>
      <vt:lpstr>Note:</vt:lpstr>
      <vt:lpstr>Today</vt:lpstr>
      <vt:lpstr>ASCII</vt:lpstr>
      <vt:lpstr>PowerPoint Presentation</vt:lpstr>
      <vt:lpstr>PowerPoint Presentation</vt:lpstr>
      <vt:lpstr>Non Printable</vt:lpstr>
      <vt:lpstr>Printable</vt:lpstr>
      <vt:lpstr>What are your initials in Binary?</vt:lpstr>
      <vt:lpstr>PowerPoint Presentation</vt:lpstr>
      <vt:lpstr>Extended ASCII</vt:lpstr>
      <vt:lpstr>Quick Quiz</vt:lpstr>
      <vt:lpstr>Question</vt:lpstr>
      <vt:lpstr>PowerPoint Presentation</vt:lpstr>
      <vt:lpstr>PowerPoint Presentation</vt:lpstr>
      <vt:lpstr>PowerPoint Presentation</vt:lpstr>
      <vt:lpstr>PowerPoint Presentation</vt:lpstr>
      <vt:lpstr>1.2 Text, sound and images </vt:lpstr>
      <vt:lpstr>PowerPoint Presentation</vt:lpstr>
      <vt:lpstr>Bitmap</vt:lpstr>
      <vt:lpstr>Bitmap Images</vt:lpstr>
      <vt:lpstr>Flower</vt:lpstr>
      <vt:lpstr>Questions</vt:lpstr>
      <vt:lpstr>Is a square a pixel?</vt:lpstr>
      <vt:lpstr>Why are they not the same. </vt:lpstr>
      <vt:lpstr>How to draw a bitmap</vt:lpstr>
      <vt:lpstr>Bitmap in Binary </vt:lpstr>
      <vt:lpstr>Bitmap in Hex </vt:lpstr>
      <vt:lpstr>What’s this image in Binary and Hex?</vt:lpstr>
      <vt:lpstr>What’s this image in Binary and Hex?</vt:lpstr>
      <vt:lpstr>Too easy</vt:lpstr>
      <vt:lpstr>Colour Depth / Colour 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how do you do colour?</vt:lpstr>
      <vt:lpstr>Colour </vt:lpstr>
      <vt:lpstr>PowerPoint Presentation</vt:lpstr>
      <vt:lpstr>PowerPoint Presentation</vt:lpstr>
      <vt:lpstr>Channels</vt:lpstr>
      <vt:lpstr>More bits means LESS colour??</vt:lpstr>
      <vt:lpstr>More bits means LESS colour??</vt:lpstr>
      <vt:lpstr>Channels</vt:lpstr>
      <vt:lpstr>This grey</vt:lpstr>
      <vt:lpstr>So how does it work</vt:lpstr>
      <vt:lpstr>Real Numbers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Resolution </vt:lpstr>
      <vt:lpstr>Images </vt:lpstr>
      <vt:lpstr>Bit Depth</vt:lpstr>
      <vt:lpstr>Examples</vt:lpstr>
      <vt:lpstr>Examples</vt:lpstr>
      <vt:lpstr>Quick Bits</vt:lpstr>
      <vt:lpstr>Vector</vt:lpstr>
      <vt:lpstr>Compare to Bitmap</vt:lpstr>
      <vt:lpstr>What makes a vector image?</vt:lpstr>
      <vt:lpstr>What makes a vector image?</vt:lpstr>
      <vt:lpstr>What makes a vector image?</vt:lpstr>
      <vt:lpstr>Vector </vt:lpstr>
      <vt:lpstr>Bitmap or Vector?</vt:lpstr>
      <vt:lpstr>Today</vt:lpstr>
      <vt:lpstr>How is sound represented?</vt:lpstr>
      <vt:lpstr>What is sound?</vt:lpstr>
      <vt:lpstr>What is sound?</vt:lpstr>
      <vt:lpstr>Famous Question</vt:lpstr>
      <vt:lpstr>Sine wave</vt:lpstr>
      <vt:lpstr>Sine wave</vt:lpstr>
      <vt:lpstr>Match up the statements</vt:lpstr>
      <vt:lpstr>Match up the statements</vt:lpstr>
      <vt:lpstr>File Size</vt:lpstr>
      <vt:lpstr>Questions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1.2 Text, sound and images </dc:title>
  <dc:creator>amar anwar</dc:creator>
  <cp:lastModifiedBy>AMAR ANWAR</cp:lastModifiedBy>
  <cp:revision>5</cp:revision>
  <dcterms:created xsi:type="dcterms:W3CDTF">2021-01-15T11:32:26Z</dcterms:created>
  <dcterms:modified xsi:type="dcterms:W3CDTF">2023-03-14T00:41:35Z</dcterms:modified>
</cp:coreProperties>
</file>